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27"/>
  </p:notesMasterIdLst>
  <p:sldIdLst>
    <p:sldId id="360" r:id="rId2"/>
    <p:sldId id="491" r:id="rId3"/>
    <p:sldId id="501" r:id="rId4"/>
    <p:sldId id="502" r:id="rId5"/>
    <p:sldId id="509" r:id="rId6"/>
    <p:sldId id="513" r:id="rId7"/>
    <p:sldId id="514" r:id="rId8"/>
    <p:sldId id="519" r:id="rId9"/>
    <p:sldId id="520" r:id="rId10"/>
    <p:sldId id="521" r:id="rId11"/>
    <p:sldId id="522" r:id="rId12"/>
    <p:sldId id="518" r:id="rId13"/>
    <p:sldId id="500" r:id="rId14"/>
    <p:sldId id="503" r:id="rId15"/>
    <p:sldId id="493" r:id="rId16"/>
    <p:sldId id="504" r:id="rId17"/>
    <p:sldId id="494" r:id="rId18"/>
    <p:sldId id="495" r:id="rId19"/>
    <p:sldId id="496" r:id="rId20"/>
    <p:sldId id="497" r:id="rId21"/>
    <p:sldId id="508" r:id="rId22"/>
    <p:sldId id="506" r:id="rId23"/>
    <p:sldId id="499" r:id="rId24"/>
    <p:sldId id="507" r:id="rId25"/>
    <p:sldId id="490" r:id="rId26"/>
  </p:sldIdLst>
  <p:sldSz cx="9144000" cy="6858000" type="screen4x3"/>
  <p:notesSz cx="6797675" cy="9926638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  <a:srgbClr val="CCFFCC"/>
    <a:srgbClr val="CCECFF"/>
    <a:srgbClr val="99CCFF"/>
    <a:srgbClr val="FFFF00"/>
    <a:srgbClr val="CC9900"/>
    <a:srgbClr val="006600"/>
    <a:srgbClr val="FF0000"/>
    <a:srgbClr val="FFCCFF"/>
    <a:srgbClr val="FF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9612" autoAdjust="0"/>
    <p:restoredTop sz="83172" autoAdjust="0"/>
  </p:normalViewPr>
  <p:slideViewPr>
    <p:cSldViewPr snapToGrid="0">
      <p:cViewPr varScale="1">
        <p:scale>
          <a:sx n="131" d="100"/>
          <a:sy n="131" d="100"/>
        </p:scale>
        <p:origin x="1416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32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media/image1.png>
</file>

<file path=ppt/media/image10.tiff>
</file>

<file path=ppt/media/image11.tiff>
</file>

<file path=ppt/media/image12.tiff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14650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33813" y="0"/>
            <a:ext cx="2990850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358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52500" y="768350"/>
            <a:ext cx="4919663" cy="36893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58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9163" y="4687888"/>
            <a:ext cx="4984750" cy="445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58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51975"/>
            <a:ext cx="291465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358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33813" y="9451975"/>
            <a:ext cx="299085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4661A65-61AF-4AB3-87B8-94E3984D69A6}" type="slidenum">
              <a:rPr lang="en-US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59773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661A65-61AF-4AB3-87B8-94E3984D69A6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3280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661A65-61AF-4AB3-87B8-94E3984D69A6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2155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661A65-61AF-4AB3-87B8-94E3984D69A6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6553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661A65-61AF-4AB3-87B8-94E3984D69A6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6894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661A65-61AF-4AB3-87B8-94E3984D69A6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06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CAEBDB1-314F-4A17-828F-778D4A2A5DA3}" type="slidenum">
              <a:rPr lang="de-DE"/>
              <a:pPr/>
              <a:t>‹nº›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0A84E8-8EF6-4CAF-BA6E-933AD054EF77}" type="slidenum">
              <a:rPr lang="de-DE"/>
              <a:pPr/>
              <a:t>‹nº›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15100" y="457200"/>
            <a:ext cx="1943100" cy="5867400"/>
          </a:xfr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85800" y="457200"/>
            <a:ext cx="5676900" cy="5867400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6CE139E-996E-4202-8FEC-371C314F75D3}" type="slidenum">
              <a:rPr lang="de-DE"/>
              <a:pPr/>
              <a:t>‹nº›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1BFE40-450A-4547-A419-92D367F25244}" type="slidenum">
              <a:rPr lang="de-DE"/>
              <a:pPr/>
              <a:t>‹nº›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28859BA-1C73-4C8F-8C50-54A41037A0FE}" type="slidenum">
              <a:rPr lang="de-DE"/>
              <a:pPr/>
              <a:t>‹nº›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85800" y="1295400"/>
            <a:ext cx="38100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38100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7874FC9-F6ED-4EC4-ADD1-E50FEF88EC5B}" type="slidenum">
              <a:rPr lang="de-DE"/>
              <a:pPr/>
              <a:t>‹nº›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38CD799-70DE-46B7-A9A9-0B2F7C52BBAF}" type="slidenum">
              <a:rPr lang="de-DE"/>
              <a:pPr/>
              <a:t>‹nº›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FEB3F67-8552-4F8F-BB76-0C2EEA73C1D2}" type="slidenum">
              <a:rPr lang="de-DE"/>
              <a:pPr/>
              <a:t>‹nº›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331191A-9B7B-42F9-8AB9-A81B7D5E1660}" type="slidenum">
              <a:rPr lang="de-DE"/>
              <a:pPr/>
              <a:t>‹nº›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3E180B-8763-48F7-ABCA-36C17ECA5DAB}" type="slidenum">
              <a:rPr lang="de-DE"/>
              <a:pPr/>
              <a:t>‹nº›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2DAD19-C043-419A-8CBA-76B8D8D5B18F}" type="slidenum">
              <a:rPr lang="de-DE"/>
              <a:pPr/>
              <a:t>‹nº›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457200"/>
            <a:ext cx="6858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Klicken Sie, um das Titelformat zu bearbeiten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295400"/>
            <a:ext cx="77724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Klicken Sie, um die Formate des Vorlagentextes zu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008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de-DE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400800"/>
            <a:ext cx="2895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de-DE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1FA854B2-CABC-4132-9758-7DAD2612C470}" type="slidenum">
              <a:rPr lang="de-DE"/>
              <a:pPr/>
              <a:t>‹nº›</a:t>
            </a:fld>
            <a:endParaRPr lang="de-DE"/>
          </a:p>
        </p:txBody>
      </p:sp>
      <p:pic>
        <p:nvPicPr>
          <p:cNvPr id="1032" name="Picture 8" descr="SSW-Logo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7621588" y="533400"/>
            <a:ext cx="836612" cy="533400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i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i="1">
          <a:solidFill>
            <a:schemeClr val="accent2"/>
          </a:solidFill>
          <a:latin typeface="Times New Roman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i="1">
          <a:solidFill>
            <a:schemeClr val="accent2"/>
          </a:solidFill>
          <a:latin typeface="Times New Roman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i="1">
          <a:solidFill>
            <a:schemeClr val="accent2"/>
          </a:solidFill>
          <a:latin typeface="Times New Roman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i="1">
          <a:solidFill>
            <a:schemeClr val="accent2"/>
          </a:solidFill>
          <a:latin typeface="Times New Roman" pitchFamily="18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200" i="1">
          <a:solidFill>
            <a:schemeClr val="accent2"/>
          </a:solidFill>
          <a:latin typeface="Times New Roman" pitchFamily="18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200" i="1">
          <a:solidFill>
            <a:schemeClr val="accent2"/>
          </a:solidFill>
          <a:latin typeface="Times New Roman" pitchFamily="18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200" i="1">
          <a:solidFill>
            <a:schemeClr val="accent2"/>
          </a:solidFill>
          <a:latin typeface="Times New Roman" pitchFamily="18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200" i="1">
          <a:solidFill>
            <a:schemeClr val="accent2"/>
          </a:solidFill>
          <a:latin typeface="Times New Roman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4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449F0-F42E-460E-9790-ECAE57ED26A2}" type="slidenum">
              <a:rPr lang="de-DE"/>
              <a:pPr/>
              <a:t>1</a:t>
            </a:fld>
            <a:endParaRPr lang="de-DE"/>
          </a:p>
        </p:txBody>
      </p:sp>
      <p:sp>
        <p:nvSpPr>
          <p:cNvPr id="29491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295400" y="3048000"/>
            <a:ext cx="6400800" cy="2209800"/>
          </a:xfrm>
        </p:spPr>
        <p:txBody>
          <a:bodyPr/>
          <a:lstStyle/>
          <a:p>
            <a:endParaRPr lang="de-DE" dirty="0"/>
          </a:p>
          <a:p>
            <a:endParaRPr lang="de-DE" dirty="0"/>
          </a:p>
        </p:txBody>
      </p:sp>
      <p:sp>
        <p:nvSpPr>
          <p:cNvPr id="294916" name="Text Box 4"/>
          <p:cNvSpPr txBox="1">
            <a:spLocks noChangeArrowheads="1"/>
          </p:cNvSpPr>
          <p:nvPr/>
        </p:nvSpPr>
        <p:spPr bwMode="auto">
          <a:xfrm>
            <a:off x="722313" y="1568450"/>
            <a:ext cx="5981231" cy="37016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spcAft>
                <a:spcPct val="40000"/>
              </a:spcAft>
              <a:tabLst>
                <a:tab pos="381000" algn="l"/>
                <a:tab pos="952500" algn="l"/>
              </a:tabLst>
            </a:pPr>
            <a:r>
              <a:rPr lang="de-AT" sz="3200" dirty="0" err="1">
                <a:solidFill>
                  <a:srgbClr val="FF0000"/>
                </a:solidFill>
              </a:rPr>
              <a:t>Representação</a:t>
            </a:r>
            <a:r>
              <a:rPr lang="de-AT" sz="3200" dirty="0">
                <a:solidFill>
                  <a:srgbClr val="FF0000"/>
                </a:solidFill>
              </a:rPr>
              <a:t> de </a:t>
            </a:r>
            <a:r>
              <a:rPr lang="de-AT" sz="3200" dirty="0" err="1">
                <a:solidFill>
                  <a:srgbClr val="FF0000"/>
                </a:solidFill>
              </a:rPr>
              <a:t>Programas</a:t>
            </a:r>
            <a:endParaRPr lang="de-AT" sz="3200" dirty="0">
              <a:solidFill>
                <a:srgbClr val="FF0000"/>
              </a:solidFill>
            </a:endParaRPr>
          </a:p>
          <a:p>
            <a:pPr>
              <a:spcAft>
                <a:spcPct val="40000"/>
              </a:spcAft>
              <a:tabLst>
                <a:tab pos="381000" algn="l"/>
                <a:tab pos="952500" algn="l"/>
              </a:tabLst>
            </a:pPr>
            <a:r>
              <a:rPr lang="de-AT" sz="1200" dirty="0" err="1"/>
              <a:t>Baseado</a:t>
            </a:r>
            <a:r>
              <a:rPr lang="de-AT" sz="1200" dirty="0"/>
              <a:t> </a:t>
            </a:r>
            <a:r>
              <a:rPr lang="de-AT" sz="1200" dirty="0" err="1"/>
              <a:t>em</a:t>
            </a:r>
            <a:r>
              <a:rPr lang="de-AT" sz="1200" dirty="0"/>
              <a:t> Simon Fraser University -- CMTP 886: </a:t>
            </a:r>
            <a:r>
              <a:rPr lang="de-AT" sz="1200" dirty="0" err="1"/>
              <a:t>Automated</a:t>
            </a:r>
            <a:r>
              <a:rPr lang="de-AT" sz="1200" dirty="0"/>
              <a:t> Software Analysis &amp; Security</a:t>
            </a:r>
          </a:p>
          <a:p>
            <a:pPr>
              <a:spcBef>
                <a:spcPct val="20000"/>
              </a:spcBef>
              <a:tabLst>
                <a:tab pos="381000" algn="l"/>
                <a:tab pos="952500" algn="l"/>
              </a:tabLst>
            </a:pPr>
            <a:r>
              <a:rPr lang="de-AT" sz="2400" dirty="0">
                <a:solidFill>
                  <a:srgbClr val="FF0000"/>
                </a:solidFill>
              </a:rPr>
              <a:t>1.	Introdução</a:t>
            </a:r>
          </a:p>
          <a:p>
            <a:pPr marL="457200" indent="-457200">
              <a:spcBef>
                <a:spcPct val="20000"/>
              </a:spcBef>
              <a:buAutoNum type="arabicPeriod" startAt="2"/>
              <a:tabLst>
                <a:tab pos="381000" algn="l"/>
                <a:tab pos="952500" algn="l"/>
              </a:tabLst>
            </a:pPr>
            <a:r>
              <a:rPr lang="de-AT" sz="2400" dirty="0" err="1"/>
              <a:t>Árvores</a:t>
            </a:r>
            <a:r>
              <a:rPr lang="de-AT" sz="2400" dirty="0"/>
              <a:t> de </a:t>
            </a:r>
            <a:r>
              <a:rPr lang="de-AT" sz="2400" dirty="0" err="1"/>
              <a:t>Sintaxe</a:t>
            </a:r>
            <a:r>
              <a:rPr lang="de-AT" sz="2400" dirty="0"/>
              <a:t> </a:t>
            </a:r>
            <a:r>
              <a:rPr lang="de-AT" sz="2400" dirty="0" err="1"/>
              <a:t>Abstrata</a:t>
            </a:r>
            <a:endParaRPr lang="de-AT" sz="2400" dirty="0"/>
          </a:p>
          <a:p>
            <a:pPr marL="457200" indent="-457200">
              <a:spcBef>
                <a:spcPct val="20000"/>
              </a:spcBef>
              <a:buAutoNum type="arabicPeriod" startAt="3"/>
              <a:tabLst>
                <a:tab pos="381000" algn="l"/>
                <a:tab pos="952500" algn="l"/>
              </a:tabLst>
            </a:pPr>
            <a:r>
              <a:rPr lang="de-AT" sz="2400" dirty="0" err="1"/>
              <a:t>Grafos</a:t>
            </a:r>
            <a:r>
              <a:rPr lang="de-AT" sz="2400" dirty="0"/>
              <a:t> de </a:t>
            </a:r>
            <a:r>
              <a:rPr lang="de-AT" sz="2400" dirty="0" err="1"/>
              <a:t>Fluxo</a:t>
            </a:r>
            <a:r>
              <a:rPr lang="de-AT" sz="2400" dirty="0"/>
              <a:t> de </a:t>
            </a:r>
            <a:r>
              <a:rPr lang="de-AT" sz="2400" dirty="0" err="1"/>
              <a:t>Controle</a:t>
            </a:r>
            <a:endParaRPr lang="de-AT" sz="2400" dirty="0"/>
          </a:p>
          <a:p>
            <a:pPr marL="457200" indent="-457200">
              <a:spcBef>
                <a:spcPct val="20000"/>
              </a:spcBef>
              <a:buAutoNum type="arabicPeriod" startAt="3"/>
              <a:tabLst>
                <a:tab pos="381000" algn="l"/>
                <a:tab pos="952500" algn="l"/>
              </a:tabLst>
            </a:pPr>
            <a:r>
              <a:rPr lang="de-AT" sz="2400" dirty="0" err="1"/>
              <a:t>Grafos</a:t>
            </a:r>
            <a:r>
              <a:rPr lang="de-AT" sz="2400" dirty="0"/>
              <a:t> de </a:t>
            </a:r>
            <a:r>
              <a:rPr lang="de-AT" sz="2400" dirty="0" err="1"/>
              <a:t>Dependência</a:t>
            </a:r>
            <a:r>
              <a:rPr lang="de-AT" sz="2400" dirty="0"/>
              <a:t> de </a:t>
            </a:r>
            <a:r>
              <a:rPr lang="de-AT" sz="2400" dirty="0" err="1"/>
              <a:t>Programas</a:t>
            </a:r>
            <a:endParaRPr lang="de-AT" sz="2400" dirty="0"/>
          </a:p>
          <a:p>
            <a:pPr marL="457200" indent="-457200">
              <a:spcBef>
                <a:spcPct val="20000"/>
              </a:spcBef>
              <a:buAutoNum type="arabicPeriod" startAt="3"/>
              <a:tabLst>
                <a:tab pos="381000" algn="l"/>
                <a:tab pos="952500" algn="l"/>
              </a:tabLst>
            </a:pPr>
            <a:r>
              <a:rPr lang="de-AT" sz="2400" dirty="0" err="1"/>
              <a:t>Grafos</a:t>
            </a:r>
            <a:r>
              <a:rPr lang="de-AT" sz="2400" dirty="0"/>
              <a:t> de </a:t>
            </a:r>
            <a:r>
              <a:rPr lang="de-AT" sz="2400" dirty="0" err="1"/>
              <a:t>Chamadas</a:t>
            </a:r>
            <a:endParaRPr lang="de-AT" sz="2400" dirty="0"/>
          </a:p>
          <a:p>
            <a:pPr marL="457200" indent="-457200">
              <a:spcBef>
                <a:spcPct val="20000"/>
              </a:spcBef>
              <a:buAutoNum type="arabicPeriod" startAt="3"/>
              <a:tabLst>
                <a:tab pos="381000" algn="l"/>
                <a:tab pos="952500" algn="l"/>
              </a:tabLst>
            </a:pPr>
            <a:r>
              <a:rPr lang="de-AT" sz="2400" dirty="0" err="1"/>
              <a:t>Conclusão</a:t>
            </a:r>
            <a:endParaRPr lang="de-AT" sz="2400" dirty="0"/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7D4F48-BEF0-D14A-BB76-E0FB1EFC2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fazer um GFC?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FE68BCB-A919-5B44-9558-CECF11C96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400800"/>
            <a:ext cx="1905000" cy="304800"/>
          </a:xfrm>
        </p:spPr>
        <p:txBody>
          <a:bodyPr/>
          <a:lstStyle/>
          <a:p>
            <a:fld id="{CB1BFE40-450A-4547-A419-92D367F25244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CFD47F42-310D-5747-9C28-D7312AD51EE3}"/>
              </a:ext>
            </a:extLst>
          </p:cNvPr>
          <p:cNvSpPr/>
          <p:nvPr/>
        </p:nvSpPr>
        <p:spPr bwMode="auto">
          <a:xfrm>
            <a:off x="8099760" y="3327400"/>
            <a:ext cx="304800" cy="304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70081A30-908A-B942-A9C8-4CB0DDE66E3F}"/>
              </a:ext>
            </a:extLst>
          </p:cNvPr>
          <p:cNvSpPr/>
          <p:nvPr/>
        </p:nvSpPr>
        <p:spPr bwMode="auto">
          <a:xfrm>
            <a:off x="6172200" y="4800600"/>
            <a:ext cx="304800" cy="304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E57A420-1970-924A-AC23-03E3FFCD45AD}"/>
              </a:ext>
            </a:extLst>
          </p:cNvPr>
          <p:cNvSpPr/>
          <p:nvPr/>
        </p:nvSpPr>
        <p:spPr bwMode="auto">
          <a:xfrm>
            <a:off x="4603236" y="1083558"/>
            <a:ext cx="737953" cy="346234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START</a:t>
            </a:r>
          </a:p>
        </p:txBody>
      </p: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3860339B-C8F8-5F4C-9720-C1C6C652DB63}"/>
              </a:ext>
            </a:extLst>
          </p:cNvPr>
          <p:cNvGrpSpPr/>
          <p:nvPr/>
        </p:nvGrpSpPr>
        <p:grpSpPr>
          <a:xfrm>
            <a:off x="4545182" y="1429792"/>
            <a:ext cx="854060" cy="537162"/>
            <a:chOff x="4143376" y="2768598"/>
            <a:chExt cx="854060" cy="537162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2F3CF0CF-3047-CC4C-ABEE-984F74D8B6A0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</a:t>
              </a:r>
              <a:r>
                <a:rPr kumimoji="0" lang="pt-BR" sz="140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nt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y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0" name="Conector de Seta Reta 29">
              <a:extLst>
                <a:ext uri="{FF2B5EF4-FFF2-40B4-BE49-F238E27FC236}">
                  <a16:creationId xmlns:a16="http://schemas.microsoft.com/office/drawing/2014/main" id="{E52D3E98-65C6-8741-B61F-98CE2BCC9E60}"/>
                </a:ext>
              </a:extLst>
            </p:cNvPr>
            <p:cNvCxnSpPr>
              <a:cxnSpLocks/>
              <a:stCxn id="29" idx="0"/>
            </p:cNvCxnSpPr>
            <p:nvPr/>
          </p:nvCxnSpPr>
          <p:spPr bwMode="auto">
            <a:xfrm flipV="1">
              <a:off x="4570406" y="2768598"/>
              <a:ext cx="0" cy="23420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2A5F60D8-909C-144A-B238-3FD0883DE507}"/>
              </a:ext>
            </a:extLst>
          </p:cNvPr>
          <p:cNvGrpSpPr/>
          <p:nvPr/>
        </p:nvGrpSpPr>
        <p:grpSpPr>
          <a:xfrm>
            <a:off x="4532211" y="1971299"/>
            <a:ext cx="854060" cy="537162"/>
            <a:chOff x="4143376" y="2768598"/>
            <a:chExt cx="854060" cy="537162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2ACEF9D-4714-A04D-98ED-CCEA1FABD938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if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5" name="Conector de Seta Reta 34">
              <a:extLst>
                <a:ext uri="{FF2B5EF4-FFF2-40B4-BE49-F238E27FC236}">
                  <a16:creationId xmlns:a16="http://schemas.microsoft.com/office/drawing/2014/main" id="{F233BA85-6217-F040-9273-FBA380F840A0}"/>
                </a:ext>
              </a:extLst>
            </p:cNvPr>
            <p:cNvCxnSpPr>
              <a:cxnSpLocks/>
              <a:stCxn id="34" idx="0"/>
            </p:cNvCxnSpPr>
            <p:nvPr/>
          </p:nvCxnSpPr>
          <p:spPr bwMode="auto">
            <a:xfrm flipV="1">
              <a:off x="4570406" y="2768598"/>
              <a:ext cx="0" cy="23420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E76E4CDB-0B01-B546-B9E8-5B858F69D994}"/>
              </a:ext>
            </a:extLst>
          </p:cNvPr>
          <p:cNvGrpSpPr/>
          <p:nvPr/>
        </p:nvGrpSpPr>
        <p:grpSpPr>
          <a:xfrm>
            <a:off x="3755864" y="2464094"/>
            <a:ext cx="901421" cy="577960"/>
            <a:chOff x="4143376" y="2727800"/>
            <a:chExt cx="901421" cy="57796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EE50846-433D-AD46-8C77-99AA3321D0E3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if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Z</a:t>
              </a:r>
            </a:p>
          </p:txBody>
        </p:sp>
        <p:cxnSp>
          <p:nvCxnSpPr>
            <p:cNvPr id="39" name="Conector de Seta Reta 38">
              <a:extLst>
                <a:ext uri="{FF2B5EF4-FFF2-40B4-BE49-F238E27FC236}">
                  <a16:creationId xmlns:a16="http://schemas.microsoft.com/office/drawing/2014/main" id="{B801F725-3FB8-2A47-AC3B-F78D3A0C01BB}"/>
                </a:ext>
              </a:extLst>
            </p:cNvPr>
            <p:cNvCxnSpPr>
              <a:cxnSpLocks/>
              <a:stCxn id="38" idx="0"/>
              <a:endCxn id="34" idx="3"/>
            </p:cNvCxnSpPr>
            <p:nvPr/>
          </p:nvCxnSpPr>
          <p:spPr bwMode="auto">
            <a:xfrm flipV="1">
              <a:off x="4570406" y="2727800"/>
              <a:ext cx="474391" cy="275005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40" name="Agrupar 39">
            <a:extLst>
              <a:ext uri="{FF2B5EF4-FFF2-40B4-BE49-F238E27FC236}">
                <a16:creationId xmlns:a16="http://schemas.microsoft.com/office/drawing/2014/main" id="{95B80468-F7F7-FB47-A7A8-051B92E850C2}"/>
              </a:ext>
            </a:extLst>
          </p:cNvPr>
          <p:cNvGrpSpPr/>
          <p:nvPr/>
        </p:nvGrpSpPr>
        <p:grpSpPr>
          <a:xfrm>
            <a:off x="3137921" y="2997687"/>
            <a:ext cx="854060" cy="626065"/>
            <a:chOff x="4153104" y="2358679"/>
            <a:chExt cx="854060" cy="62606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6AC43D0-6FFE-D94B-A30E-79FDE201D8C2}"/>
                </a:ext>
              </a:extLst>
            </p:cNvPr>
            <p:cNvSpPr/>
            <p:nvPr/>
          </p:nvSpPr>
          <p:spPr bwMode="auto">
            <a:xfrm>
              <a:off x="4153104" y="2681789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f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(</a:t>
              </a: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U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)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42" name="Conector de Seta Reta 41">
              <a:extLst>
                <a:ext uri="{FF2B5EF4-FFF2-40B4-BE49-F238E27FC236}">
                  <a16:creationId xmlns:a16="http://schemas.microsoft.com/office/drawing/2014/main" id="{4B724163-EC26-0C4F-9BF9-CC7FF766C9BF}"/>
                </a:ext>
              </a:extLst>
            </p:cNvPr>
            <p:cNvCxnSpPr>
              <a:cxnSpLocks/>
              <a:stCxn id="41" idx="0"/>
              <a:endCxn id="38" idx="3"/>
            </p:cNvCxnSpPr>
            <p:nvPr/>
          </p:nvCxnSpPr>
          <p:spPr bwMode="auto">
            <a:xfrm flipV="1">
              <a:off x="4580134" y="2358679"/>
              <a:ext cx="315987" cy="323110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8EDABEB7-C254-D447-9B92-BF405090C991}"/>
              </a:ext>
            </a:extLst>
          </p:cNvPr>
          <p:cNvSpPr/>
          <p:nvPr/>
        </p:nvSpPr>
        <p:spPr bwMode="auto">
          <a:xfrm>
            <a:off x="3941478" y="3846114"/>
            <a:ext cx="332000" cy="346234"/>
          </a:xfrm>
          <a:prstGeom prst="ellipse">
            <a:avLst/>
          </a:prstGeom>
          <a:solidFill>
            <a:srgbClr val="FFC000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60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endParaRPr kumimoji="0" lang="pt-BR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5" name="Conector de Seta Reta 44">
            <a:extLst>
              <a:ext uri="{FF2B5EF4-FFF2-40B4-BE49-F238E27FC236}">
                <a16:creationId xmlns:a16="http://schemas.microsoft.com/office/drawing/2014/main" id="{A80BEC38-64EF-8E4A-9533-D0C65206A14C}"/>
              </a:ext>
            </a:extLst>
          </p:cNvPr>
          <p:cNvCxnSpPr>
            <a:cxnSpLocks/>
            <a:stCxn id="44" idx="1"/>
            <a:endCxn id="41" idx="4"/>
          </p:cNvCxnSpPr>
          <p:nvPr/>
        </p:nvCxnSpPr>
        <p:spPr bwMode="auto">
          <a:xfrm flipH="1" flipV="1">
            <a:off x="3564951" y="3623752"/>
            <a:ext cx="425147" cy="273067"/>
          </a:xfrm>
          <a:prstGeom prst="straightConnector1">
            <a:avLst/>
          </a:prstGeom>
          <a:noFill/>
          <a:ln w="1587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C473D710-136D-6743-A2FB-64DF9B768A4C}"/>
              </a:ext>
            </a:extLst>
          </p:cNvPr>
          <p:cNvGrpSpPr/>
          <p:nvPr/>
        </p:nvGrpSpPr>
        <p:grpSpPr>
          <a:xfrm>
            <a:off x="5300108" y="2464094"/>
            <a:ext cx="1066499" cy="602927"/>
            <a:chOff x="3930937" y="2702833"/>
            <a:chExt cx="1066499" cy="602927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21033E0A-0E81-F34D-9E71-E97E49BADA0F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while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 W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48" name="Conector de Seta Reta 47">
              <a:extLst>
                <a:ext uri="{FF2B5EF4-FFF2-40B4-BE49-F238E27FC236}">
                  <a16:creationId xmlns:a16="http://schemas.microsoft.com/office/drawing/2014/main" id="{583CB18C-5A7B-6945-AC7A-7F10670316FA}"/>
                </a:ext>
              </a:extLst>
            </p:cNvPr>
            <p:cNvCxnSpPr>
              <a:cxnSpLocks/>
              <a:stCxn id="47" idx="0"/>
              <a:endCxn id="34" idx="5"/>
            </p:cNvCxnSpPr>
            <p:nvPr/>
          </p:nvCxnSpPr>
          <p:spPr bwMode="auto">
            <a:xfrm flipH="1" flipV="1">
              <a:off x="3930937" y="2702833"/>
              <a:ext cx="639469" cy="299972"/>
            </a:xfrm>
            <a:prstGeom prst="straightConnector1">
              <a:avLst/>
            </a:prstGeom>
            <a:noFill/>
            <a:ln w="15875" cap="flat" cmpd="sng" algn="ctr">
              <a:solidFill>
                <a:srgbClr val="FF0000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53" name="Oval 52">
            <a:extLst>
              <a:ext uri="{FF2B5EF4-FFF2-40B4-BE49-F238E27FC236}">
                <a16:creationId xmlns:a16="http://schemas.microsoft.com/office/drawing/2014/main" id="{B8971EE6-B81B-7A48-B39B-D0C0145CFC94}"/>
              </a:ext>
            </a:extLst>
          </p:cNvPr>
          <p:cNvSpPr/>
          <p:nvPr/>
        </p:nvSpPr>
        <p:spPr bwMode="auto">
          <a:xfrm>
            <a:off x="4549932" y="5381046"/>
            <a:ext cx="854060" cy="302955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pt-BR" sz="1400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pt-BR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y</a:t>
            </a:r>
            <a:r>
              <a:rPr lang="pt-BR" sz="14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kumimoji="0" lang="pt-BR" sz="14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55" name="Agrupar 54">
            <a:extLst>
              <a:ext uri="{FF2B5EF4-FFF2-40B4-BE49-F238E27FC236}">
                <a16:creationId xmlns:a16="http://schemas.microsoft.com/office/drawing/2014/main" id="{91D8A1D6-DD26-3949-9C7F-91D79A2F1AE5}"/>
              </a:ext>
            </a:extLst>
          </p:cNvPr>
          <p:cNvGrpSpPr/>
          <p:nvPr/>
        </p:nvGrpSpPr>
        <p:grpSpPr>
          <a:xfrm>
            <a:off x="4551165" y="5684001"/>
            <a:ext cx="854060" cy="571225"/>
            <a:chOff x="4085011" y="1909862"/>
            <a:chExt cx="854060" cy="571225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2C4BB016-89C0-A440-85E7-D0E4B3C72620}"/>
                </a:ext>
              </a:extLst>
            </p:cNvPr>
            <p:cNvSpPr/>
            <p:nvPr/>
          </p:nvSpPr>
          <p:spPr bwMode="auto">
            <a:xfrm>
              <a:off x="4085011" y="2134853"/>
              <a:ext cx="85406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600" b="1" dirty="0">
                  <a:latin typeface="Calibri" panose="020F0502020204030204" pitchFamily="34" charset="0"/>
                  <a:cs typeface="Calibri" panose="020F0502020204030204" pitchFamily="34" charset="0"/>
                </a:rPr>
                <a:t>STOP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57" name="Conector de Seta Reta 56">
              <a:extLst>
                <a:ext uri="{FF2B5EF4-FFF2-40B4-BE49-F238E27FC236}">
                  <a16:creationId xmlns:a16="http://schemas.microsoft.com/office/drawing/2014/main" id="{64E61CDB-FE0D-A344-9A2D-A96865119B01}"/>
                </a:ext>
              </a:extLst>
            </p:cNvPr>
            <p:cNvCxnSpPr>
              <a:cxnSpLocks/>
              <a:stCxn id="56" idx="0"/>
              <a:endCxn id="53" idx="4"/>
            </p:cNvCxnSpPr>
            <p:nvPr/>
          </p:nvCxnSpPr>
          <p:spPr bwMode="auto">
            <a:xfrm flipH="1" flipV="1">
              <a:off x="4510808" y="1909862"/>
              <a:ext cx="1233" cy="224991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cxnSp>
        <p:nvCxnSpPr>
          <p:cNvPr id="64" name="Conector de Seta Reta 63">
            <a:extLst>
              <a:ext uri="{FF2B5EF4-FFF2-40B4-BE49-F238E27FC236}">
                <a16:creationId xmlns:a16="http://schemas.microsoft.com/office/drawing/2014/main" id="{7EC52E31-4431-3346-ADB5-7D144F4599F0}"/>
              </a:ext>
            </a:extLst>
          </p:cNvPr>
          <p:cNvCxnSpPr>
            <a:cxnSpLocks/>
            <a:stCxn id="44" idx="7"/>
            <a:endCxn id="38" idx="5"/>
          </p:cNvCxnSpPr>
          <p:nvPr/>
        </p:nvCxnSpPr>
        <p:spPr bwMode="auto">
          <a:xfrm flipV="1">
            <a:off x="4224858" y="2997687"/>
            <a:ext cx="259992" cy="899132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 w="med" len="med"/>
            <a:tailEnd type="none"/>
          </a:ln>
          <a:effectLst/>
        </p:spPr>
      </p:cxnSp>
      <p:cxnSp>
        <p:nvCxnSpPr>
          <p:cNvPr id="68" name="Conector de Seta Reta 67">
            <a:extLst>
              <a:ext uri="{FF2B5EF4-FFF2-40B4-BE49-F238E27FC236}">
                <a16:creationId xmlns:a16="http://schemas.microsoft.com/office/drawing/2014/main" id="{359D44FF-43DD-364B-8A24-68F0D905E934}"/>
              </a:ext>
            </a:extLst>
          </p:cNvPr>
          <p:cNvCxnSpPr>
            <a:cxnSpLocks/>
            <a:stCxn id="53" idx="1"/>
            <a:endCxn id="44" idx="5"/>
          </p:cNvCxnSpPr>
          <p:nvPr/>
        </p:nvCxnSpPr>
        <p:spPr bwMode="auto">
          <a:xfrm flipH="1" flipV="1">
            <a:off x="4224858" y="4141643"/>
            <a:ext cx="450148" cy="1283770"/>
          </a:xfrm>
          <a:prstGeom prst="straightConnector1">
            <a:avLst/>
          </a:prstGeom>
          <a:noFill/>
          <a:ln w="1587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grpSp>
        <p:nvGrpSpPr>
          <p:cNvPr id="76" name="Agrupar 75">
            <a:extLst>
              <a:ext uri="{FF2B5EF4-FFF2-40B4-BE49-F238E27FC236}">
                <a16:creationId xmlns:a16="http://schemas.microsoft.com/office/drawing/2014/main" id="{AA80B218-19F2-F946-8262-2ADF3B8FE490}"/>
              </a:ext>
            </a:extLst>
          </p:cNvPr>
          <p:cNvGrpSpPr/>
          <p:nvPr/>
        </p:nvGrpSpPr>
        <p:grpSpPr>
          <a:xfrm>
            <a:off x="5518958" y="3067023"/>
            <a:ext cx="854060" cy="572505"/>
            <a:chOff x="4172558" y="2402511"/>
            <a:chExt cx="854060" cy="572505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A27242FC-05D3-4345-926F-8F1F09E7F712}"/>
                </a:ext>
              </a:extLst>
            </p:cNvPr>
            <p:cNvSpPr/>
            <p:nvPr/>
          </p:nvSpPr>
          <p:spPr bwMode="auto">
            <a:xfrm>
              <a:off x="4172558" y="2672061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if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V</a:t>
              </a:r>
            </a:p>
          </p:txBody>
        </p:sp>
        <p:cxnSp>
          <p:nvCxnSpPr>
            <p:cNvPr id="78" name="Conector de Seta Reta 77">
              <a:extLst>
                <a:ext uri="{FF2B5EF4-FFF2-40B4-BE49-F238E27FC236}">
                  <a16:creationId xmlns:a16="http://schemas.microsoft.com/office/drawing/2014/main" id="{27727B08-0E1D-804D-8F1F-6FA318F6E595}"/>
                </a:ext>
              </a:extLst>
            </p:cNvPr>
            <p:cNvCxnSpPr>
              <a:cxnSpLocks/>
              <a:stCxn id="77" idx="0"/>
            </p:cNvCxnSpPr>
            <p:nvPr/>
          </p:nvCxnSpPr>
          <p:spPr bwMode="auto">
            <a:xfrm flipV="1">
              <a:off x="4599588" y="2402511"/>
              <a:ext cx="114344" cy="269550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79" name="Agrupar 78">
            <a:extLst>
              <a:ext uri="{FF2B5EF4-FFF2-40B4-BE49-F238E27FC236}">
                <a16:creationId xmlns:a16="http://schemas.microsoft.com/office/drawing/2014/main" id="{1CC66402-CD37-224D-B685-836C91B21FEF}"/>
              </a:ext>
            </a:extLst>
          </p:cNvPr>
          <p:cNvGrpSpPr/>
          <p:nvPr/>
        </p:nvGrpSpPr>
        <p:grpSpPr>
          <a:xfrm>
            <a:off x="5902968" y="3595161"/>
            <a:ext cx="854060" cy="546151"/>
            <a:chOff x="4143376" y="2496961"/>
            <a:chExt cx="854060" cy="546151"/>
          </a:xfrm>
        </p:grpSpPr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FE3C0070-8F5A-8149-ACF5-A553CE4AF08A}"/>
                </a:ext>
              </a:extLst>
            </p:cNvPr>
            <p:cNvSpPr/>
            <p:nvPr/>
          </p:nvSpPr>
          <p:spPr bwMode="auto">
            <a:xfrm>
              <a:off x="4143376" y="2740157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return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81" name="Conector de Seta Reta 80">
              <a:extLst>
                <a:ext uri="{FF2B5EF4-FFF2-40B4-BE49-F238E27FC236}">
                  <a16:creationId xmlns:a16="http://schemas.microsoft.com/office/drawing/2014/main" id="{18EC554F-B12E-A54E-B572-F709F8F27ECB}"/>
                </a:ext>
              </a:extLst>
            </p:cNvPr>
            <p:cNvCxnSpPr>
              <a:cxnSpLocks/>
              <a:stCxn id="80" idx="0"/>
              <a:endCxn id="77" idx="5"/>
            </p:cNvCxnSpPr>
            <p:nvPr/>
          </p:nvCxnSpPr>
          <p:spPr bwMode="auto">
            <a:xfrm flipH="1" flipV="1">
              <a:off x="4488352" y="2496961"/>
              <a:ext cx="82054" cy="243196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cxnSp>
        <p:nvCxnSpPr>
          <p:cNvPr id="83" name="Conector de Seta Reta 82">
            <a:extLst>
              <a:ext uri="{FF2B5EF4-FFF2-40B4-BE49-F238E27FC236}">
                <a16:creationId xmlns:a16="http://schemas.microsoft.com/office/drawing/2014/main" id="{1E188E7E-86B8-3147-B144-B38ED2D6ED9F}"/>
              </a:ext>
            </a:extLst>
          </p:cNvPr>
          <p:cNvCxnSpPr>
            <a:cxnSpLocks/>
            <a:stCxn id="56" idx="6"/>
            <a:endCxn id="80" idx="4"/>
          </p:cNvCxnSpPr>
          <p:nvPr/>
        </p:nvCxnSpPr>
        <p:spPr bwMode="auto">
          <a:xfrm flipV="1">
            <a:off x="5405225" y="4141312"/>
            <a:ext cx="924773" cy="1940797"/>
          </a:xfrm>
          <a:prstGeom prst="straightConnector1">
            <a:avLst/>
          </a:prstGeom>
          <a:noFill/>
          <a:ln w="1587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cxnSp>
        <p:nvCxnSpPr>
          <p:cNvPr id="84" name="Conector de Seta Reta 83">
            <a:extLst>
              <a:ext uri="{FF2B5EF4-FFF2-40B4-BE49-F238E27FC236}">
                <a16:creationId xmlns:a16="http://schemas.microsoft.com/office/drawing/2014/main" id="{FD94CEBB-FE6A-4045-98AC-337E44AF7937}"/>
              </a:ext>
            </a:extLst>
          </p:cNvPr>
          <p:cNvCxnSpPr>
            <a:cxnSpLocks/>
            <a:stCxn id="47" idx="3"/>
            <a:endCxn id="77" idx="1"/>
          </p:cNvCxnSpPr>
          <p:nvPr/>
        </p:nvCxnSpPr>
        <p:spPr bwMode="auto">
          <a:xfrm>
            <a:off x="5637621" y="3022654"/>
            <a:ext cx="6411" cy="358286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105" name="Retângulo 104">
            <a:extLst>
              <a:ext uri="{FF2B5EF4-FFF2-40B4-BE49-F238E27FC236}">
                <a16:creationId xmlns:a16="http://schemas.microsoft.com/office/drawing/2014/main" id="{3A7496CA-6A63-E547-8FD3-3BB76D68BE77}"/>
              </a:ext>
            </a:extLst>
          </p:cNvPr>
          <p:cNvSpPr/>
          <p:nvPr/>
        </p:nvSpPr>
        <p:spPr bwMode="auto">
          <a:xfrm>
            <a:off x="5082087" y="2596601"/>
            <a:ext cx="1830638" cy="2138954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06" name="Retângulo 105">
            <a:extLst>
              <a:ext uri="{FF2B5EF4-FFF2-40B4-BE49-F238E27FC236}">
                <a16:creationId xmlns:a16="http://schemas.microsoft.com/office/drawing/2014/main" id="{64AD8243-BF0C-C848-9929-DF9710BE3C5B}"/>
              </a:ext>
            </a:extLst>
          </p:cNvPr>
          <p:cNvSpPr/>
          <p:nvPr/>
        </p:nvSpPr>
        <p:spPr bwMode="auto">
          <a:xfrm>
            <a:off x="3023710" y="2592499"/>
            <a:ext cx="1858266" cy="2138955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9" name="Retângulo 58">
            <a:extLst>
              <a:ext uri="{FF2B5EF4-FFF2-40B4-BE49-F238E27FC236}">
                <a16:creationId xmlns:a16="http://schemas.microsoft.com/office/drawing/2014/main" id="{5E8935ED-A07E-6247-A162-AE2A31F17E5B}"/>
              </a:ext>
            </a:extLst>
          </p:cNvPr>
          <p:cNvSpPr/>
          <p:nvPr/>
        </p:nvSpPr>
        <p:spPr>
          <a:xfrm>
            <a:off x="512602" y="1343667"/>
            <a:ext cx="2298400" cy="2462213"/>
          </a:xfrm>
          <a:prstGeom prst="rect">
            <a:avLst/>
          </a:prstGeom>
          <a:solidFill>
            <a:srgbClr val="FFFF99"/>
          </a:solidFill>
        </p:spPr>
        <p:txBody>
          <a:bodyPr wrap="square">
            <a:spAutoFit/>
          </a:bodyPr>
          <a:lstStyle/>
          <a:p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void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Y;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(X()) {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(Z())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           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f(U);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}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pt-BR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w</a:t>
            </a:r>
            <a:r>
              <a:rPr lang="en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hile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(W())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(V())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f(Y); </a:t>
            </a:r>
          </a:p>
          <a:p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pt-BR" sz="1400" dirty="0"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60" name="Conector em Curva 59">
            <a:extLst>
              <a:ext uri="{FF2B5EF4-FFF2-40B4-BE49-F238E27FC236}">
                <a16:creationId xmlns:a16="http://schemas.microsoft.com/office/drawing/2014/main" id="{9D7DE1EC-7C67-6B46-B438-357003F6DAC6}"/>
              </a:ext>
            </a:extLst>
          </p:cNvPr>
          <p:cNvCxnSpPr>
            <a:cxnSpLocks/>
            <a:stCxn id="47" idx="2"/>
            <a:endCxn id="53" idx="7"/>
          </p:cNvCxnSpPr>
          <p:nvPr/>
        </p:nvCxnSpPr>
        <p:spPr bwMode="auto">
          <a:xfrm rot="10800000" flipV="1">
            <a:off x="5278919" y="2915543"/>
            <a:ext cx="233629" cy="2509869"/>
          </a:xfrm>
          <a:prstGeom prst="curvedConnector2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7281312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7D4F48-BEF0-D14A-BB76-E0FB1EFC2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fazer um GFC?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FE68BCB-A919-5B44-9558-CECF11C96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400800"/>
            <a:ext cx="1905000" cy="304800"/>
          </a:xfrm>
        </p:spPr>
        <p:txBody>
          <a:bodyPr/>
          <a:lstStyle/>
          <a:p>
            <a:fld id="{CB1BFE40-450A-4547-A419-92D367F25244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CFD47F42-310D-5747-9C28-D7312AD51EE3}"/>
              </a:ext>
            </a:extLst>
          </p:cNvPr>
          <p:cNvSpPr/>
          <p:nvPr/>
        </p:nvSpPr>
        <p:spPr bwMode="auto">
          <a:xfrm>
            <a:off x="8099760" y="3327400"/>
            <a:ext cx="304800" cy="304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70081A30-908A-B942-A9C8-4CB0DDE66E3F}"/>
              </a:ext>
            </a:extLst>
          </p:cNvPr>
          <p:cNvSpPr/>
          <p:nvPr/>
        </p:nvSpPr>
        <p:spPr bwMode="auto">
          <a:xfrm>
            <a:off x="6172200" y="4800600"/>
            <a:ext cx="304800" cy="304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E57A420-1970-924A-AC23-03E3FFCD45AD}"/>
              </a:ext>
            </a:extLst>
          </p:cNvPr>
          <p:cNvSpPr/>
          <p:nvPr/>
        </p:nvSpPr>
        <p:spPr bwMode="auto">
          <a:xfrm>
            <a:off x="4603236" y="1083558"/>
            <a:ext cx="737953" cy="346234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START</a:t>
            </a:r>
          </a:p>
        </p:txBody>
      </p: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3860339B-C8F8-5F4C-9720-C1C6C652DB63}"/>
              </a:ext>
            </a:extLst>
          </p:cNvPr>
          <p:cNvGrpSpPr/>
          <p:nvPr/>
        </p:nvGrpSpPr>
        <p:grpSpPr>
          <a:xfrm>
            <a:off x="4545182" y="1429792"/>
            <a:ext cx="854060" cy="537162"/>
            <a:chOff x="4143376" y="2768598"/>
            <a:chExt cx="854060" cy="537162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2F3CF0CF-3047-CC4C-ABEE-984F74D8B6A0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</a:t>
              </a:r>
              <a:r>
                <a:rPr kumimoji="0" lang="pt-BR" sz="140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nt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y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0" name="Conector de Seta Reta 29">
              <a:extLst>
                <a:ext uri="{FF2B5EF4-FFF2-40B4-BE49-F238E27FC236}">
                  <a16:creationId xmlns:a16="http://schemas.microsoft.com/office/drawing/2014/main" id="{E52D3E98-65C6-8741-B61F-98CE2BCC9E60}"/>
                </a:ext>
              </a:extLst>
            </p:cNvPr>
            <p:cNvCxnSpPr>
              <a:cxnSpLocks/>
              <a:stCxn id="29" idx="0"/>
            </p:cNvCxnSpPr>
            <p:nvPr/>
          </p:nvCxnSpPr>
          <p:spPr bwMode="auto">
            <a:xfrm flipV="1">
              <a:off x="4570406" y="2768598"/>
              <a:ext cx="0" cy="23420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2A5F60D8-909C-144A-B238-3FD0883DE507}"/>
              </a:ext>
            </a:extLst>
          </p:cNvPr>
          <p:cNvGrpSpPr/>
          <p:nvPr/>
        </p:nvGrpSpPr>
        <p:grpSpPr>
          <a:xfrm>
            <a:off x="4532211" y="1971299"/>
            <a:ext cx="854060" cy="537162"/>
            <a:chOff x="4143376" y="2768598"/>
            <a:chExt cx="854060" cy="537162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2ACEF9D-4714-A04D-98ED-CCEA1FABD938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if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5" name="Conector de Seta Reta 34">
              <a:extLst>
                <a:ext uri="{FF2B5EF4-FFF2-40B4-BE49-F238E27FC236}">
                  <a16:creationId xmlns:a16="http://schemas.microsoft.com/office/drawing/2014/main" id="{F233BA85-6217-F040-9273-FBA380F840A0}"/>
                </a:ext>
              </a:extLst>
            </p:cNvPr>
            <p:cNvCxnSpPr>
              <a:cxnSpLocks/>
              <a:stCxn id="34" idx="0"/>
            </p:cNvCxnSpPr>
            <p:nvPr/>
          </p:nvCxnSpPr>
          <p:spPr bwMode="auto">
            <a:xfrm flipV="1">
              <a:off x="4570406" y="2768598"/>
              <a:ext cx="0" cy="23420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E76E4CDB-0B01-B546-B9E8-5B858F69D994}"/>
              </a:ext>
            </a:extLst>
          </p:cNvPr>
          <p:cNvGrpSpPr/>
          <p:nvPr/>
        </p:nvGrpSpPr>
        <p:grpSpPr>
          <a:xfrm>
            <a:off x="3755864" y="2464094"/>
            <a:ext cx="901421" cy="577960"/>
            <a:chOff x="4143376" y="2727800"/>
            <a:chExt cx="901421" cy="57796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EE50846-433D-AD46-8C77-99AA3321D0E3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if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Z</a:t>
              </a:r>
            </a:p>
          </p:txBody>
        </p:sp>
        <p:cxnSp>
          <p:nvCxnSpPr>
            <p:cNvPr id="39" name="Conector de Seta Reta 38">
              <a:extLst>
                <a:ext uri="{FF2B5EF4-FFF2-40B4-BE49-F238E27FC236}">
                  <a16:creationId xmlns:a16="http://schemas.microsoft.com/office/drawing/2014/main" id="{B801F725-3FB8-2A47-AC3B-F78D3A0C01BB}"/>
                </a:ext>
              </a:extLst>
            </p:cNvPr>
            <p:cNvCxnSpPr>
              <a:cxnSpLocks/>
              <a:stCxn id="38" idx="0"/>
              <a:endCxn id="34" idx="3"/>
            </p:cNvCxnSpPr>
            <p:nvPr/>
          </p:nvCxnSpPr>
          <p:spPr bwMode="auto">
            <a:xfrm flipV="1">
              <a:off x="4570406" y="2727800"/>
              <a:ext cx="474391" cy="275005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40" name="Agrupar 39">
            <a:extLst>
              <a:ext uri="{FF2B5EF4-FFF2-40B4-BE49-F238E27FC236}">
                <a16:creationId xmlns:a16="http://schemas.microsoft.com/office/drawing/2014/main" id="{95B80468-F7F7-FB47-A7A8-051B92E850C2}"/>
              </a:ext>
            </a:extLst>
          </p:cNvPr>
          <p:cNvGrpSpPr/>
          <p:nvPr/>
        </p:nvGrpSpPr>
        <p:grpSpPr>
          <a:xfrm>
            <a:off x="3137921" y="2997687"/>
            <a:ext cx="854060" cy="626065"/>
            <a:chOff x="4153104" y="2358679"/>
            <a:chExt cx="854060" cy="62606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6AC43D0-6FFE-D94B-A30E-79FDE201D8C2}"/>
                </a:ext>
              </a:extLst>
            </p:cNvPr>
            <p:cNvSpPr/>
            <p:nvPr/>
          </p:nvSpPr>
          <p:spPr bwMode="auto">
            <a:xfrm>
              <a:off x="4153104" y="2681789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f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(</a:t>
              </a: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U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)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42" name="Conector de Seta Reta 41">
              <a:extLst>
                <a:ext uri="{FF2B5EF4-FFF2-40B4-BE49-F238E27FC236}">
                  <a16:creationId xmlns:a16="http://schemas.microsoft.com/office/drawing/2014/main" id="{4B724163-EC26-0C4F-9BF9-CC7FF766C9BF}"/>
                </a:ext>
              </a:extLst>
            </p:cNvPr>
            <p:cNvCxnSpPr>
              <a:cxnSpLocks/>
              <a:stCxn id="41" idx="0"/>
              <a:endCxn id="38" idx="3"/>
            </p:cNvCxnSpPr>
            <p:nvPr/>
          </p:nvCxnSpPr>
          <p:spPr bwMode="auto">
            <a:xfrm flipV="1">
              <a:off x="4580134" y="2358679"/>
              <a:ext cx="315987" cy="323110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cxnSp>
        <p:nvCxnSpPr>
          <p:cNvPr id="45" name="Conector de Seta Reta 44">
            <a:extLst>
              <a:ext uri="{FF2B5EF4-FFF2-40B4-BE49-F238E27FC236}">
                <a16:creationId xmlns:a16="http://schemas.microsoft.com/office/drawing/2014/main" id="{A80BEC38-64EF-8E4A-9533-D0C65206A14C}"/>
              </a:ext>
            </a:extLst>
          </p:cNvPr>
          <p:cNvCxnSpPr>
            <a:cxnSpLocks/>
            <a:stCxn id="53" idx="1"/>
            <a:endCxn id="41" idx="4"/>
          </p:cNvCxnSpPr>
          <p:nvPr/>
        </p:nvCxnSpPr>
        <p:spPr bwMode="auto">
          <a:xfrm flipH="1" flipV="1">
            <a:off x="3564951" y="3623752"/>
            <a:ext cx="1110055" cy="1801661"/>
          </a:xfrm>
          <a:prstGeom prst="straightConnector1">
            <a:avLst/>
          </a:prstGeom>
          <a:noFill/>
          <a:ln w="1587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C473D710-136D-6743-A2FB-64DF9B768A4C}"/>
              </a:ext>
            </a:extLst>
          </p:cNvPr>
          <p:cNvGrpSpPr/>
          <p:nvPr/>
        </p:nvGrpSpPr>
        <p:grpSpPr>
          <a:xfrm>
            <a:off x="5300108" y="2464094"/>
            <a:ext cx="1066499" cy="602927"/>
            <a:chOff x="3930937" y="2702833"/>
            <a:chExt cx="1066499" cy="602927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21033E0A-0E81-F34D-9E71-E97E49BADA0F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while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 W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48" name="Conector de Seta Reta 47">
              <a:extLst>
                <a:ext uri="{FF2B5EF4-FFF2-40B4-BE49-F238E27FC236}">
                  <a16:creationId xmlns:a16="http://schemas.microsoft.com/office/drawing/2014/main" id="{583CB18C-5A7B-6945-AC7A-7F10670316FA}"/>
                </a:ext>
              </a:extLst>
            </p:cNvPr>
            <p:cNvCxnSpPr>
              <a:cxnSpLocks/>
              <a:stCxn id="47" idx="0"/>
              <a:endCxn id="34" idx="5"/>
            </p:cNvCxnSpPr>
            <p:nvPr/>
          </p:nvCxnSpPr>
          <p:spPr bwMode="auto">
            <a:xfrm flipH="1" flipV="1">
              <a:off x="3930937" y="2702833"/>
              <a:ext cx="639469" cy="299972"/>
            </a:xfrm>
            <a:prstGeom prst="straightConnector1">
              <a:avLst/>
            </a:prstGeom>
            <a:noFill/>
            <a:ln w="15875" cap="flat" cmpd="sng" algn="ctr">
              <a:solidFill>
                <a:srgbClr val="FF0000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53" name="Oval 52">
            <a:extLst>
              <a:ext uri="{FF2B5EF4-FFF2-40B4-BE49-F238E27FC236}">
                <a16:creationId xmlns:a16="http://schemas.microsoft.com/office/drawing/2014/main" id="{B8971EE6-B81B-7A48-B39B-D0C0145CFC94}"/>
              </a:ext>
            </a:extLst>
          </p:cNvPr>
          <p:cNvSpPr/>
          <p:nvPr/>
        </p:nvSpPr>
        <p:spPr bwMode="auto">
          <a:xfrm>
            <a:off x="4549932" y="5381046"/>
            <a:ext cx="854060" cy="302955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pt-BR" sz="1400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pt-BR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y</a:t>
            </a:r>
            <a:r>
              <a:rPr lang="pt-BR" sz="14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kumimoji="0" lang="pt-BR" sz="14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55" name="Agrupar 54">
            <a:extLst>
              <a:ext uri="{FF2B5EF4-FFF2-40B4-BE49-F238E27FC236}">
                <a16:creationId xmlns:a16="http://schemas.microsoft.com/office/drawing/2014/main" id="{91D8A1D6-DD26-3949-9C7F-91D79A2F1AE5}"/>
              </a:ext>
            </a:extLst>
          </p:cNvPr>
          <p:cNvGrpSpPr/>
          <p:nvPr/>
        </p:nvGrpSpPr>
        <p:grpSpPr>
          <a:xfrm>
            <a:off x="4551165" y="5684001"/>
            <a:ext cx="854060" cy="571225"/>
            <a:chOff x="4085011" y="1909862"/>
            <a:chExt cx="854060" cy="571225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2C4BB016-89C0-A440-85E7-D0E4B3C72620}"/>
                </a:ext>
              </a:extLst>
            </p:cNvPr>
            <p:cNvSpPr/>
            <p:nvPr/>
          </p:nvSpPr>
          <p:spPr bwMode="auto">
            <a:xfrm>
              <a:off x="4085011" y="2134853"/>
              <a:ext cx="85406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600" b="1" dirty="0">
                  <a:latin typeface="Calibri" panose="020F0502020204030204" pitchFamily="34" charset="0"/>
                  <a:cs typeface="Calibri" panose="020F0502020204030204" pitchFamily="34" charset="0"/>
                </a:rPr>
                <a:t>STOP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57" name="Conector de Seta Reta 56">
              <a:extLst>
                <a:ext uri="{FF2B5EF4-FFF2-40B4-BE49-F238E27FC236}">
                  <a16:creationId xmlns:a16="http://schemas.microsoft.com/office/drawing/2014/main" id="{64E61CDB-FE0D-A344-9A2D-A96865119B01}"/>
                </a:ext>
              </a:extLst>
            </p:cNvPr>
            <p:cNvCxnSpPr>
              <a:cxnSpLocks/>
              <a:stCxn id="56" idx="0"/>
              <a:endCxn id="53" idx="4"/>
            </p:cNvCxnSpPr>
            <p:nvPr/>
          </p:nvCxnSpPr>
          <p:spPr bwMode="auto">
            <a:xfrm flipH="1" flipV="1">
              <a:off x="4510808" y="1909862"/>
              <a:ext cx="1233" cy="224991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cxnSp>
        <p:nvCxnSpPr>
          <p:cNvPr id="64" name="Conector de Seta Reta 63">
            <a:extLst>
              <a:ext uri="{FF2B5EF4-FFF2-40B4-BE49-F238E27FC236}">
                <a16:creationId xmlns:a16="http://schemas.microsoft.com/office/drawing/2014/main" id="{7EC52E31-4431-3346-ADB5-7D144F4599F0}"/>
              </a:ext>
            </a:extLst>
          </p:cNvPr>
          <p:cNvCxnSpPr>
            <a:cxnSpLocks/>
            <a:stCxn id="53" idx="0"/>
            <a:endCxn id="38" idx="5"/>
          </p:cNvCxnSpPr>
          <p:nvPr/>
        </p:nvCxnSpPr>
        <p:spPr bwMode="auto">
          <a:xfrm flipH="1" flipV="1">
            <a:off x="4484850" y="2997687"/>
            <a:ext cx="492112" cy="2383359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 w="med" len="med"/>
            <a:tailEnd type="none"/>
          </a:ln>
          <a:effectLst/>
        </p:spPr>
      </p:cxnSp>
      <p:grpSp>
        <p:nvGrpSpPr>
          <p:cNvPr id="76" name="Agrupar 75">
            <a:extLst>
              <a:ext uri="{FF2B5EF4-FFF2-40B4-BE49-F238E27FC236}">
                <a16:creationId xmlns:a16="http://schemas.microsoft.com/office/drawing/2014/main" id="{AA80B218-19F2-F946-8262-2ADF3B8FE490}"/>
              </a:ext>
            </a:extLst>
          </p:cNvPr>
          <p:cNvGrpSpPr/>
          <p:nvPr/>
        </p:nvGrpSpPr>
        <p:grpSpPr>
          <a:xfrm>
            <a:off x="5518958" y="3067023"/>
            <a:ext cx="854060" cy="572505"/>
            <a:chOff x="4172558" y="2402511"/>
            <a:chExt cx="854060" cy="572505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A27242FC-05D3-4345-926F-8F1F09E7F712}"/>
                </a:ext>
              </a:extLst>
            </p:cNvPr>
            <p:cNvSpPr/>
            <p:nvPr/>
          </p:nvSpPr>
          <p:spPr bwMode="auto">
            <a:xfrm>
              <a:off x="4172558" y="2672061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if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V</a:t>
              </a:r>
            </a:p>
          </p:txBody>
        </p:sp>
        <p:cxnSp>
          <p:nvCxnSpPr>
            <p:cNvPr id="78" name="Conector de Seta Reta 77">
              <a:extLst>
                <a:ext uri="{FF2B5EF4-FFF2-40B4-BE49-F238E27FC236}">
                  <a16:creationId xmlns:a16="http://schemas.microsoft.com/office/drawing/2014/main" id="{27727B08-0E1D-804D-8F1F-6FA318F6E595}"/>
                </a:ext>
              </a:extLst>
            </p:cNvPr>
            <p:cNvCxnSpPr>
              <a:cxnSpLocks/>
              <a:stCxn id="77" idx="0"/>
            </p:cNvCxnSpPr>
            <p:nvPr/>
          </p:nvCxnSpPr>
          <p:spPr bwMode="auto">
            <a:xfrm flipV="1">
              <a:off x="4599588" y="2402511"/>
              <a:ext cx="114344" cy="269550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79" name="Agrupar 78">
            <a:extLst>
              <a:ext uri="{FF2B5EF4-FFF2-40B4-BE49-F238E27FC236}">
                <a16:creationId xmlns:a16="http://schemas.microsoft.com/office/drawing/2014/main" id="{1CC66402-CD37-224D-B685-836C91B21FEF}"/>
              </a:ext>
            </a:extLst>
          </p:cNvPr>
          <p:cNvGrpSpPr/>
          <p:nvPr/>
        </p:nvGrpSpPr>
        <p:grpSpPr>
          <a:xfrm>
            <a:off x="5902968" y="3595161"/>
            <a:ext cx="854060" cy="546151"/>
            <a:chOff x="4143376" y="2496961"/>
            <a:chExt cx="854060" cy="546151"/>
          </a:xfrm>
        </p:grpSpPr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FE3C0070-8F5A-8149-ACF5-A553CE4AF08A}"/>
                </a:ext>
              </a:extLst>
            </p:cNvPr>
            <p:cNvSpPr/>
            <p:nvPr/>
          </p:nvSpPr>
          <p:spPr bwMode="auto">
            <a:xfrm>
              <a:off x="4143376" y="2740157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return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81" name="Conector de Seta Reta 80">
              <a:extLst>
                <a:ext uri="{FF2B5EF4-FFF2-40B4-BE49-F238E27FC236}">
                  <a16:creationId xmlns:a16="http://schemas.microsoft.com/office/drawing/2014/main" id="{18EC554F-B12E-A54E-B572-F709F8F27ECB}"/>
                </a:ext>
              </a:extLst>
            </p:cNvPr>
            <p:cNvCxnSpPr>
              <a:cxnSpLocks/>
              <a:stCxn id="80" idx="0"/>
              <a:endCxn id="77" idx="5"/>
            </p:cNvCxnSpPr>
            <p:nvPr/>
          </p:nvCxnSpPr>
          <p:spPr bwMode="auto">
            <a:xfrm flipH="1" flipV="1">
              <a:off x="4488352" y="2496961"/>
              <a:ext cx="82054" cy="243196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cxnSp>
        <p:nvCxnSpPr>
          <p:cNvPr id="83" name="Conector de Seta Reta 82">
            <a:extLst>
              <a:ext uri="{FF2B5EF4-FFF2-40B4-BE49-F238E27FC236}">
                <a16:creationId xmlns:a16="http://schemas.microsoft.com/office/drawing/2014/main" id="{1E188E7E-86B8-3147-B144-B38ED2D6ED9F}"/>
              </a:ext>
            </a:extLst>
          </p:cNvPr>
          <p:cNvCxnSpPr>
            <a:cxnSpLocks/>
            <a:stCxn id="56" idx="6"/>
            <a:endCxn id="80" idx="4"/>
          </p:cNvCxnSpPr>
          <p:nvPr/>
        </p:nvCxnSpPr>
        <p:spPr bwMode="auto">
          <a:xfrm flipV="1">
            <a:off x="5405225" y="4141312"/>
            <a:ext cx="924773" cy="1940797"/>
          </a:xfrm>
          <a:prstGeom prst="straightConnector1">
            <a:avLst/>
          </a:prstGeom>
          <a:noFill/>
          <a:ln w="1587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cxnSp>
        <p:nvCxnSpPr>
          <p:cNvPr id="84" name="Conector de Seta Reta 83">
            <a:extLst>
              <a:ext uri="{FF2B5EF4-FFF2-40B4-BE49-F238E27FC236}">
                <a16:creationId xmlns:a16="http://schemas.microsoft.com/office/drawing/2014/main" id="{FD94CEBB-FE6A-4045-98AC-337E44AF7937}"/>
              </a:ext>
            </a:extLst>
          </p:cNvPr>
          <p:cNvCxnSpPr>
            <a:cxnSpLocks/>
            <a:stCxn id="47" idx="3"/>
            <a:endCxn id="77" idx="1"/>
          </p:cNvCxnSpPr>
          <p:nvPr/>
        </p:nvCxnSpPr>
        <p:spPr bwMode="auto">
          <a:xfrm>
            <a:off x="5637621" y="3022654"/>
            <a:ext cx="6411" cy="358286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105" name="Retângulo 104">
            <a:extLst>
              <a:ext uri="{FF2B5EF4-FFF2-40B4-BE49-F238E27FC236}">
                <a16:creationId xmlns:a16="http://schemas.microsoft.com/office/drawing/2014/main" id="{3A7496CA-6A63-E547-8FD3-3BB76D68BE77}"/>
              </a:ext>
            </a:extLst>
          </p:cNvPr>
          <p:cNvSpPr/>
          <p:nvPr/>
        </p:nvSpPr>
        <p:spPr bwMode="auto">
          <a:xfrm>
            <a:off x="5082087" y="2596601"/>
            <a:ext cx="1830638" cy="2138954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06" name="Retângulo 105">
            <a:extLst>
              <a:ext uri="{FF2B5EF4-FFF2-40B4-BE49-F238E27FC236}">
                <a16:creationId xmlns:a16="http://schemas.microsoft.com/office/drawing/2014/main" id="{64AD8243-BF0C-C848-9929-DF9710BE3C5B}"/>
              </a:ext>
            </a:extLst>
          </p:cNvPr>
          <p:cNvSpPr/>
          <p:nvPr/>
        </p:nvSpPr>
        <p:spPr bwMode="auto">
          <a:xfrm>
            <a:off x="3023710" y="2592499"/>
            <a:ext cx="1858266" cy="2138955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9" name="Retângulo 58">
            <a:extLst>
              <a:ext uri="{FF2B5EF4-FFF2-40B4-BE49-F238E27FC236}">
                <a16:creationId xmlns:a16="http://schemas.microsoft.com/office/drawing/2014/main" id="{5E8935ED-A07E-6247-A162-AE2A31F17E5B}"/>
              </a:ext>
            </a:extLst>
          </p:cNvPr>
          <p:cNvSpPr/>
          <p:nvPr/>
        </p:nvSpPr>
        <p:spPr>
          <a:xfrm>
            <a:off x="512602" y="1343667"/>
            <a:ext cx="2298400" cy="2462213"/>
          </a:xfrm>
          <a:prstGeom prst="rect">
            <a:avLst/>
          </a:prstGeom>
          <a:solidFill>
            <a:srgbClr val="FFFF99"/>
          </a:solidFill>
        </p:spPr>
        <p:txBody>
          <a:bodyPr wrap="square">
            <a:spAutoFit/>
          </a:bodyPr>
          <a:lstStyle/>
          <a:p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void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Y;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(X()) {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(Z())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           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f(U);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}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pt-BR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w</a:t>
            </a:r>
            <a:r>
              <a:rPr lang="en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hile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(W())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(V())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f(Y); </a:t>
            </a:r>
          </a:p>
          <a:p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pt-BR" sz="1400" dirty="0"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60" name="Conector em Curva 59">
            <a:extLst>
              <a:ext uri="{FF2B5EF4-FFF2-40B4-BE49-F238E27FC236}">
                <a16:creationId xmlns:a16="http://schemas.microsoft.com/office/drawing/2014/main" id="{9D7DE1EC-7C67-6B46-B438-357003F6DAC6}"/>
              </a:ext>
            </a:extLst>
          </p:cNvPr>
          <p:cNvCxnSpPr>
            <a:cxnSpLocks/>
            <a:stCxn id="47" idx="2"/>
            <a:endCxn id="53" idx="7"/>
          </p:cNvCxnSpPr>
          <p:nvPr/>
        </p:nvCxnSpPr>
        <p:spPr bwMode="auto">
          <a:xfrm rot="10800000" flipV="1">
            <a:off x="5278919" y="2915543"/>
            <a:ext cx="233629" cy="2509869"/>
          </a:xfrm>
          <a:prstGeom prst="curvedConnector2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610721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7D4F48-BEF0-D14A-BB76-E0FB1EFC2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fazer um GFC?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FE68BCB-A919-5B44-9558-CECF11C96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400800"/>
            <a:ext cx="1905000" cy="304800"/>
          </a:xfrm>
        </p:spPr>
        <p:txBody>
          <a:bodyPr/>
          <a:lstStyle/>
          <a:p>
            <a:fld id="{CB1BFE40-450A-4547-A419-92D367F25244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CFD47F42-310D-5747-9C28-D7312AD51EE3}"/>
              </a:ext>
            </a:extLst>
          </p:cNvPr>
          <p:cNvSpPr/>
          <p:nvPr/>
        </p:nvSpPr>
        <p:spPr bwMode="auto">
          <a:xfrm>
            <a:off x="8099760" y="3327400"/>
            <a:ext cx="304800" cy="304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70081A30-908A-B942-A9C8-4CB0DDE66E3F}"/>
              </a:ext>
            </a:extLst>
          </p:cNvPr>
          <p:cNvSpPr/>
          <p:nvPr/>
        </p:nvSpPr>
        <p:spPr bwMode="auto">
          <a:xfrm>
            <a:off x="6172200" y="4800600"/>
            <a:ext cx="304800" cy="304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E57A420-1970-924A-AC23-03E3FFCD45AD}"/>
              </a:ext>
            </a:extLst>
          </p:cNvPr>
          <p:cNvSpPr/>
          <p:nvPr/>
        </p:nvSpPr>
        <p:spPr bwMode="auto">
          <a:xfrm>
            <a:off x="4603236" y="1083558"/>
            <a:ext cx="737953" cy="346234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START</a:t>
            </a:r>
          </a:p>
        </p:txBody>
      </p: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3860339B-C8F8-5F4C-9720-C1C6C652DB63}"/>
              </a:ext>
            </a:extLst>
          </p:cNvPr>
          <p:cNvGrpSpPr/>
          <p:nvPr/>
        </p:nvGrpSpPr>
        <p:grpSpPr>
          <a:xfrm>
            <a:off x="4545182" y="1429792"/>
            <a:ext cx="854060" cy="537162"/>
            <a:chOff x="4143376" y="2768598"/>
            <a:chExt cx="854060" cy="537162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2F3CF0CF-3047-CC4C-ABEE-984F74D8B6A0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</a:t>
              </a:r>
              <a:r>
                <a:rPr kumimoji="0" lang="pt-BR" sz="140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nt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y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0" name="Conector de Seta Reta 29">
              <a:extLst>
                <a:ext uri="{FF2B5EF4-FFF2-40B4-BE49-F238E27FC236}">
                  <a16:creationId xmlns:a16="http://schemas.microsoft.com/office/drawing/2014/main" id="{E52D3E98-65C6-8741-B61F-98CE2BCC9E60}"/>
                </a:ext>
              </a:extLst>
            </p:cNvPr>
            <p:cNvCxnSpPr>
              <a:cxnSpLocks/>
              <a:stCxn id="29" idx="0"/>
            </p:cNvCxnSpPr>
            <p:nvPr/>
          </p:nvCxnSpPr>
          <p:spPr bwMode="auto">
            <a:xfrm flipV="1">
              <a:off x="4570406" y="2768598"/>
              <a:ext cx="0" cy="23420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2A5F60D8-909C-144A-B238-3FD0883DE507}"/>
              </a:ext>
            </a:extLst>
          </p:cNvPr>
          <p:cNvGrpSpPr/>
          <p:nvPr/>
        </p:nvGrpSpPr>
        <p:grpSpPr>
          <a:xfrm>
            <a:off x="4532211" y="1971299"/>
            <a:ext cx="854060" cy="537162"/>
            <a:chOff x="4143376" y="2768598"/>
            <a:chExt cx="854060" cy="537162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2ACEF9D-4714-A04D-98ED-CCEA1FABD938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if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5" name="Conector de Seta Reta 34">
              <a:extLst>
                <a:ext uri="{FF2B5EF4-FFF2-40B4-BE49-F238E27FC236}">
                  <a16:creationId xmlns:a16="http://schemas.microsoft.com/office/drawing/2014/main" id="{F233BA85-6217-F040-9273-FBA380F840A0}"/>
                </a:ext>
              </a:extLst>
            </p:cNvPr>
            <p:cNvCxnSpPr>
              <a:cxnSpLocks/>
              <a:stCxn id="34" idx="0"/>
            </p:cNvCxnSpPr>
            <p:nvPr/>
          </p:nvCxnSpPr>
          <p:spPr bwMode="auto">
            <a:xfrm flipV="1">
              <a:off x="4570406" y="2768598"/>
              <a:ext cx="0" cy="23420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71A4965C-78C1-A74C-AE14-209CB884B3B2}"/>
              </a:ext>
            </a:extLst>
          </p:cNvPr>
          <p:cNvSpPr txBox="1"/>
          <p:nvPr/>
        </p:nvSpPr>
        <p:spPr>
          <a:xfrm>
            <a:off x="4149398" y="2263043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i="1" dirty="0" err="1"/>
              <a:t>T</a:t>
            </a:r>
            <a:endParaRPr lang="pt-BR" sz="1600" i="1" dirty="0"/>
          </a:p>
        </p:txBody>
      </p: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E76E4CDB-0B01-B546-B9E8-5B858F69D994}"/>
              </a:ext>
            </a:extLst>
          </p:cNvPr>
          <p:cNvGrpSpPr/>
          <p:nvPr/>
        </p:nvGrpSpPr>
        <p:grpSpPr>
          <a:xfrm>
            <a:off x="3755864" y="2464094"/>
            <a:ext cx="901421" cy="577960"/>
            <a:chOff x="4143376" y="2727800"/>
            <a:chExt cx="901421" cy="57796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EE50846-433D-AD46-8C77-99AA3321D0E3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if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Z</a:t>
              </a:r>
            </a:p>
          </p:txBody>
        </p:sp>
        <p:cxnSp>
          <p:nvCxnSpPr>
            <p:cNvPr id="39" name="Conector de Seta Reta 38">
              <a:extLst>
                <a:ext uri="{FF2B5EF4-FFF2-40B4-BE49-F238E27FC236}">
                  <a16:creationId xmlns:a16="http://schemas.microsoft.com/office/drawing/2014/main" id="{B801F725-3FB8-2A47-AC3B-F78D3A0C01BB}"/>
                </a:ext>
              </a:extLst>
            </p:cNvPr>
            <p:cNvCxnSpPr>
              <a:cxnSpLocks/>
              <a:stCxn id="38" idx="0"/>
              <a:endCxn id="34" idx="3"/>
            </p:cNvCxnSpPr>
            <p:nvPr/>
          </p:nvCxnSpPr>
          <p:spPr bwMode="auto">
            <a:xfrm flipV="1">
              <a:off x="4570406" y="2727800"/>
              <a:ext cx="474391" cy="275005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40" name="Agrupar 39">
            <a:extLst>
              <a:ext uri="{FF2B5EF4-FFF2-40B4-BE49-F238E27FC236}">
                <a16:creationId xmlns:a16="http://schemas.microsoft.com/office/drawing/2014/main" id="{95B80468-F7F7-FB47-A7A8-051B92E850C2}"/>
              </a:ext>
            </a:extLst>
          </p:cNvPr>
          <p:cNvGrpSpPr/>
          <p:nvPr/>
        </p:nvGrpSpPr>
        <p:grpSpPr>
          <a:xfrm>
            <a:off x="3137921" y="2997687"/>
            <a:ext cx="854060" cy="626065"/>
            <a:chOff x="4153104" y="2358679"/>
            <a:chExt cx="854060" cy="62606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6AC43D0-6FFE-D94B-A30E-79FDE201D8C2}"/>
                </a:ext>
              </a:extLst>
            </p:cNvPr>
            <p:cNvSpPr/>
            <p:nvPr/>
          </p:nvSpPr>
          <p:spPr bwMode="auto">
            <a:xfrm>
              <a:off x="4153104" y="2681789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f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(</a:t>
              </a: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U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)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42" name="Conector de Seta Reta 41">
              <a:extLst>
                <a:ext uri="{FF2B5EF4-FFF2-40B4-BE49-F238E27FC236}">
                  <a16:creationId xmlns:a16="http://schemas.microsoft.com/office/drawing/2014/main" id="{4B724163-EC26-0C4F-9BF9-CC7FF766C9BF}"/>
                </a:ext>
              </a:extLst>
            </p:cNvPr>
            <p:cNvCxnSpPr>
              <a:cxnSpLocks/>
              <a:stCxn id="41" idx="0"/>
              <a:endCxn id="38" idx="3"/>
            </p:cNvCxnSpPr>
            <p:nvPr/>
          </p:nvCxnSpPr>
          <p:spPr bwMode="auto">
            <a:xfrm flipV="1">
              <a:off x="4580134" y="2358679"/>
              <a:ext cx="315987" cy="323110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cxnSp>
        <p:nvCxnSpPr>
          <p:cNvPr id="45" name="Conector de Seta Reta 44">
            <a:extLst>
              <a:ext uri="{FF2B5EF4-FFF2-40B4-BE49-F238E27FC236}">
                <a16:creationId xmlns:a16="http://schemas.microsoft.com/office/drawing/2014/main" id="{A80BEC38-64EF-8E4A-9533-D0C65206A14C}"/>
              </a:ext>
            </a:extLst>
          </p:cNvPr>
          <p:cNvCxnSpPr>
            <a:cxnSpLocks/>
            <a:stCxn id="53" idx="1"/>
            <a:endCxn id="41" idx="4"/>
          </p:cNvCxnSpPr>
          <p:nvPr/>
        </p:nvCxnSpPr>
        <p:spPr bwMode="auto">
          <a:xfrm flipH="1" flipV="1">
            <a:off x="3564951" y="3623752"/>
            <a:ext cx="331842" cy="274419"/>
          </a:xfrm>
          <a:prstGeom prst="straightConnector1">
            <a:avLst/>
          </a:prstGeom>
          <a:noFill/>
          <a:ln w="1587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C473D710-136D-6743-A2FB-64DF9B768A4C}"/>
              </a:ext>
            </a:extLst>
          </p:cNvPr>
          <p:cNvGrpSpPr/>
          <p:nvPr/>
        </p:nvGrpSpPr>
        <p:grpSpPr>
          <a:xfrm>
            <a:off x="5300108" y="2464094"/>
            <a:ext cx="1066499" cy="602927"/>
            <a:chOff x="3930937" y="2702833"/>
            <a:chExt cx="1066499" cy="602927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21033E0A-0E81-F34D-9E71-E97E49BADA0F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while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 W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48" name="Conector de Seta Reta 47">
              <a:extLst>
                <a:ext uri="{FF2B5EF4-FFF2-40B4-BE49-F238E27FC236}">
                  <a16:creationId xmlns:a16="http://schemas.microsoft.com/office/drawing/2014/main" id="{583CB18C-5A7B-6945-AC7A-7F10670316FA}"/>
                </a:ext>
              </a:extLst>
            </p:cNvPr>
            <p:cNvCxnSpPr>
              <a:cxnSpLocks/>
              <a:stCxn id="47" idx="0"/>
              <a:endCxn id="34" idx="5"/>
            </p:cNvCxnSpPr>
            <p:nvPr/>
          </p:nvCxnSpPr>
          <p:spPr bwMode="auto">
            <a:xfrm flipH="1" flipV="1">
              <a:off x="3930937" y="2702833"/>
              <a:ext cx="639469" cy="299972"/>
            </a:xfrm>
            <a:prstGeom prst="straightConnector1">
              <a:avLst/>
            </a:prstGeom>
            <a:noFill/>
            <a:ln w="15875" cap="flat" cmpd="sng" algn="ctr">
              <a:solidFill>
                <a:srgbClr val="FF0000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53" name="Oval 52">
            <a:extLst>
              <a:ext uri="{FF2B5EF4-FFF2-40B4-BE49-F238E27FC236}">
                <a16:creationId xmlns:a16="http://schemas.microsoft.com/office/drawing/2014/main" id="{B8971EE6-B81B-7A48-B39B-D0C0145CFC94}"/>
              </a:ext>
            </a:extLst>
          </p:cNvPr>
          <p:cNvSpPr/>
          <p:nvPr/>
        </p:nvSpPr>
        <p:spPr bwMode="auto">
          <a:xfrm>
            <a:off x="3771719" y="3853804"/>
            <a:ext cx="854060" cy="302955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pt-BR" sz="1400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pt-BR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y</a:t>
            </a:r>
            <a:r>
              <a:rPr lang="pt-BR" sz="14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kumimoji="0" lang="pt-BR" sz="14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55" name="Agrupar 54">
            <a:extLst>
              <a:ext uri="{FF2B5EF4-FFF2-40B4-BE49-F238E27FC236}">
                <a16:creationId xmlns:a16="http://schemas.microsoft.com/office/drawing/2014/main" id="{91D8A1D6-DD26-3949-9C7F-91D79A2F1AE5}"/>
              </a:ext>
            </a:extLst>
          </p:cNvPr>
          <p:cNvGrpSpPr/>
          <p:nvPr/>
        </p:nvGrpSpPr>
        <p:grpSpPr>
          <a:xfrm>
            <a:off x="4198749" y="4156759"/>
            <a:ext cx="1303753" cy="717135"/>
            <a:chOff x="3732595" y="382620"/>
            <a:chExt cx="1303753" cy="717135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2C4BB016-89C0-A440-85E7-D0E4B3C72620}"/>
                </a:ext>
              </a:extLst>
            </p:cNvPr>
            <p:cNvSpPr/>
            <p:nvPr/>
          </p:nvSpPr>
          <p:spPr bwMode="auto">
            <a:xfrm>
              <a:off x="4182288" y="753521"/>
              <a:ext cx="85406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600" b="1" dirty="0">
                  <a:latin typeface="Calibri" panose="020F0502020204030204" pitchFamily="34" charset="0"/>
                  <a:cs typeface="Calibri" panose="020F0502020204030204" pitchFamily="34" charset="0"/>
                </a:rPr>
                <a:t>STOP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57" name="Conector de Seta Reta 56">
              <a:extLst>
                <a:ext uri="{FF2B5EF4-FFF2-40B4-BE49-F238E27FC236}">
                  <a16:creationId xmlns:a16="http://schemas.microsoft.com/office/drawing/2014/main" id="{64E61CDB-FE0D-A344-9A2D-A96865119B01}"/>
                </a:ext>
              </a:extLst>
            </p:cNvPr>
            <p:cNvCxnSpPr>
              <a:cxnSpLocks/>
              <a:stCxn id="56" idx="1"/>
              <a:endCxn id="53" idx="4"/>
            </p:cNvCxnSpPr>
            <p:nvPr/>
          </p:nvCxnSpPr>
          <p:spPr bwMode="auto">
            <a:xfrm flipH="1" flipV="1">
              <a:off x="3732595" y="382620"/>
              <a:ext cx="574767" cy="421606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cxnSp>
        <p:nvCxnSpPr>
          <p:cNvPr id="64" name="Conector de Seta Reta 63">
            <a:extLst>
              <a:ext uri="{FF2B5EF4-FFF2-40B4-BE49-F238E27FC236}">
                <a16:creationId xmlns:a16="http://schemas.microsoft.com/office/drawing/2014/main" id="{7EC52E31-4431-3346-ADB5-7D144F4599F0}"/>
              </a:ext>
            </a:extLst>
          </p:cNvPr>
          <p:cNvCxnSpPr>
            <a:cxnSpLocks/>
            <a:stCxn id="53" idx="0"/>
            <a:endCxn id="38" idx="4"/>
          </p:cNvCxnSpPr>
          <p:nvPr/>
        </p:nvCxnSpPr>
        <p:spPr bwMode="auto">
          <a:xfrm flipH="1" flipV="1">
            <a:off x="4182894" y="3042054"/>
            <a:ext cx="15855" cy="811750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 w="med" len="med"/>
            <a:tailEnd type="none"/>
          </a:ln>
          <a:effectLst/>
        </p:spPr>
      </p:cxnSp>
      <p:grpSp>
        <p:nvGrpSpPr>
          <p:cNvPr id="76" name="Agrupar 75">
            <a:extLst>
              <a:ext uri="{FF2B5EF4-FFF2-40B4-BE49-F238E27FC236}">
                <a16:creationId xmlns:a16="http://schemas.microsoft.com/office/drawing/2014/main" id="{AA80B218-19F2-F946-8262-2ADF3B8FE490}"/>
              </a:ext>
            </a:extLst>
          </p:cNvPr>
          <p:cNvGrpSpPr/>
          <p:nvPr/>
        </p:nvGrpSpPr>
        <p:grpSpPr>
          <a:xfrm>
            <a:off x="5518958" y="3022654"/>
            <a:ext cx="854060" cy="616874"/>
            <a:chOff x="4172558" y="2358142"/>
            <a:chExt cx="854060" cy="616874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A27242FC-05D3-4345-926F-8F1F09E7F712}"/>
                </a:ext>
              </a:extLst>
            </p:cNvPr>
            <p:cNvSpPr/>
            <p:nvPr/>
          </p:nvSpPr>
          <p:spPr bwMode="auto">
            <a:xfrm>
              <a:off x="4172558" y="2672061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if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V</a:t>
              </a:r>
            </a:p>
          </p:txBody>
        </p:sp>
        <p:cxnSp>
          <p:nvCxnSpPr>
            <p:cNvPr id="78" name="Conector de Seta Reta 77">
              <a:extLst>
                <a:ext uri="{FF2B5EF4-FFF2-40B4-BE49-F238E27FC236}">
                  <a16:creationId xmlns:a16="http://schemas.microsoft.com/office/drawing/2014/main" id="{27727B08-0E1D-804D-8F1F-6FA318F6E595}"/>
                </a:ext>
              </a:extLst>
            </p:cNvPr>
            <p:cNvCxnSpPr>
              <a:cxnSpLocks/>
              <a:stCxn id="77" idx="7"/>
              <a:endCxn id="47" idx="5"/>
            </p:cNvCxnSpPr>
            <p:nvPr/>
          </p:nvCxnSpPr>
          <p:spPr bwMode="auto">
            <a:xfrm flipH="1" flipV="1">
              <a:off x="4895133" y="2358142"/>
              <a:ext cx="6411" cy="358286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79" name="Agrupar 78">
            <a:extLst>
              <a:ext uri="{FF2B5EF4-FFF2-40B4-BE49-F238E27FC236}">
                <a16:creationId xmlns:a16="http://schemas.microsoft.com/office/drawing/2014/main" id="{1CC66402-CD37-224D-B685-836C91B21FEF}"/>
              </a:ext>
            </a:extLst>
          </p:cNvPr>
          <p:cNvGrpSpPr/>
          <p:nvPr/>
        </p:nvGrpSpPr>
        <p:grpSpPr>
          <a:xfrm>
            <a:off x="5523589" y="3639528"/>
            <a:ext cx="854060" cy="530968"/>
            <a:chOff x="3734813" y="2521872"/>
            <a:chExt cx="854060" cy="530968"/>
          </a:xfrm>
        </p:grpSpPr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FE3C0070-8F5A-8149-ACF5-A553CE4AF08A}"/>
                </a:ext>
              </a:extLst>
            </p:cNvPr>
            <p:cNvSpPr/>
            <p:nvPr/>
          </p:nvSpPr>
          <p:spPr bwMode="auto">
            <a:xfrm>
              <a:off x="3734813" y="274988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return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81" name="Conector de Seta Reta 80">
              <a:extLst>
                <a:ext uri="{FF2B5EF4-FFF2-40B4-BE49-F238E27FC236}">
                  <a16:creationId xmlns:a16="http://schemas.microsoft.com/office/drawing/2014/main" id="{18EC554F-B12E-A54E-B572-F709F8F27ECB}"/>
                </a:ext>
              </a:extLst>
            </p:cNvPr>
            <p:cNvCxnSpPr>
              <a:cxnSpLocks/>
              <a:stCxn id="80" idx="0"/>
              <a:endCxn id="77" idx="4"/>
            </p:cNvCxnSpPr>
            <p:nvPr/>
          </p:nvCxnSpPr>
          <p:spPr bwMode="auto">
            <a:xfrm flipH="1" flipV="1">
              <a:off x="4157212" y="2521872"/>
              <a:ext cx="4631" cy="228013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cxnSp>
        <p:nvCxnSpPr>
          <p:cNvPr id="83" name="Conector de Seta Reta 82">
            <a:extLst>
              <a:ext uri="{FF2B5EF4-FFF2-40B4-BE49-F238E27FC236}">
                <a16:creationId xmlns:a16="http://schemas.microsoft.com/office/drawing/2014/main" id="{1E188E7E-86B8-3147-B144-B38ED2D6ED9F}"/>
              </a:ext>
            </a:extLst>
          </p:cNvPr>
          <p:cNvCxnSpPr>
            <a:cxnSpLocks/>
            <a:stCxn id="56" idx="7"/>
            <a:endCxn id="80" idx="4"/>
          </p:cNvCxnSpPr>
          <p:nvPr/>
        </p:nvCxnSpPr>
        <p:spPr bwMode="auto">
          <a:xfrm flipV="1">
            <a:off x="5377428" y="4170496"/>
            <a:ext cx="573191" cy="407869"/>
          </a:xfrm>
          <a:prstGeom prst="straightConnector1">
            <a:avLst/>
          </a:prstGeom>
          <a:noFill/>
          <a:ln w="1587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cxnSp>
        <p:nvCxnSpPr>
          <p:cNvPr id="84" name="Conector de Seta Reta 83">
            <a:extLst>
              <a:ext uri="{FF2B5EF4-FFF2-40B4-BE49-F238E27FC236}">
                <a16:creationId xmlns:a16="http://schemas.microsoft.com/office/drawing/2014/main" id="{FD94CEBB-FE6A-4045-98AC-337E44AF7937}"/>
              </a:ext>
            </a:extLst>
          </p:cNvPr>
          <p:cNvCxnSpPr>
            <a:cxnSpLocks/>
            <a:stCxn id="47" idx="3"/>
            <a:endCxn id="77" idx="1"/>
          </p:cNvCxnSpPr>
          <p:nvPr/>
        </p:nvCxnSpPr>
        <p:spPr bwMode="auto">
          <a:xfrm>
            <a:off x="5637621" y="3022654"/>
            <a:ext cx="6411" cy="358286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49" name="Retângulo 48">
            <a:extLst>
              <a:ext uri="{FF2B5EF4-FFF2-40B4-BE49-F238E27FC236}">
                <a16:creationId xmlns:a16="http://schemas.microsoft.com/office/drawing/2014/main" id="{A9C87C77-9C6F-3042-951D-0D2E607329B9}"/>
              </a:ext>
            </a:extLst>
          </p:cNvPr>
          <p:cNvSpPr/>
          <p:nvPr/>
        </p:nvSpPr>
        <p:spPr>
          <a:xfrm>
            <a:off x="512602" y="1343667"/>
            <a:ext cx="2298400" cy="2462213"/>
          </a:xfrm>
          <a:prstGeom prst="rect">
            <a:avLst/>
          </a:prstGeom>
          <a:solidFill>
            <a:srgbClr val="FFFF99"/>
          </a:solidFill>
        </p:spPr>
        <p:txBody>
          <a:bodyPr wrap="square">
            <a:spAutoFit/>
          </a:bodyPr>
          <a:lstStyle/>
          <a:p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void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Y;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(X()) {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(Z())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           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f(U);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}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pt-BR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w</a:t>
            </a:r>
            <a:r>
              <a:rPr lang="en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hile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(W())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(V())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f(Y); </a:t>
            </a:r>
          </a:p>
          <a:p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pt-BR" sz="1400" dirty="0"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51" name="Conector de Seta Reta 50">
            <a:extLst>
              <a:ext uri="{FF2B5EF4-FFF2-40B4-BE49-F238E27FC236}">
                <a16:creationId xmlns:a16="http://schemas.microsoft.com/office/drawing/2014/main" id="{525FED89-BF00-6B41-8617-5C7843CCC375}"/>
              </a:ext>
            </a:extLst>
          </p:cNvPr>
          <p:cNvCxnSpPr>
            <a:cxnSpLocks/>
            <a:stCxn id="53" idx="7"/>
            <a:endCxn id="47" idx="2"/>
          </p:cNvCxnSpPr>
          <p:nvPr/>
        </p:nvCxnSpPr>
        <p:spPr bwMode="auto">
          <a:xfrm flipV="1">
            <a:off x="4500705" y="2915544"/>
            <a:ext cx="1011842" cy="982627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DAC55536-7687-F946-843F-DCC5BC593060}"/>
              </a:ext>
            </a:extLst>
          </p:cNvPr>
          <p:cNvSpPr txBox="1"/>
          <p:nvPr/>
        </p:nvSpPr>
        <p:spPr>
          <a:xfrm>
            <a:off x="5527322" y="2258809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i="1" dirty="0" err="1"/>
              <a:t>F</a:t>
            </a:r>
            <a:endParaRPr lang="pt-BR" sz="1600" i="1" dirty="0"/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2901EC16-D121-6346-B423-01A39CB9B702}"/>
              </a:ext>
            </a:extLst>
          </p:cNvPr>
          <p:cNvSpPr txBox="1"/>
          <p:nvPr/>
        </p:nvSpPr>
        <p:spPr>
          <a:xfrm>
            <a:off x="6312500" y="2998019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i="1" dirty="0" err="1"/>
              <a:t>T</a:t>
            </a:r>
            <a:endParaRPr lang="pt-BR" sz="1600" i="1" dirty="0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11374E12-C0F9-C042-A257-A089AAC27391}"/>
              </a:ext>
            </a:extLst>
          </p:cNvPr>
          <p:cNvSpPr txBox="1"/>
          <p:nvPr/>
        </p:nvSpPr>
        <p:spPr>
          <a:xfrm>
            <a:off x="6080949" y="3568279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i="1" dirty="0" err="1"/>
              <a:t>T</a:t>
            </a:r>
            <a:endParaRPr lang="pt-BR" sz="1600" i="1" dirty="0"/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CBE30594-56D9-D243-8E05-923E52C6A848}"/>
              </a:ext>
            </a:extLst>
          </p:cNvPr>
          <p:cNvSpPr txBox="1"/>
          <p:nvPr/>
        </p:nvSpPr>
        <p:spPr>
          <a:xfrm>
            <a:off x="5345552" y="3063018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i="1" dirty="0" err="1"/>
              <a:t>F</a:t>
            </a:r>
            <a:endParaRPr lang="pt-BR" sz="1600" i="1" dirty="0"/>
          </a:p>
        </p:txBody>
      </p:sp>
      <p:sp>
        <p:nvSpPr>
          <p:cNvPr id="61" name="CaixaDeTexto 60">
            <a:extLst>
              <a:ext uri="{FF2B5EF4-FFF2-40B4-BE49-F238E27FC236}">
                <a16:creationId xmlns:a16="http://schemas.microsoft.com/office/drawing/2014/main" id="{0FAAB8AD-EF5F-4243-8C40-2CCF4714277F}"/>
              </a:ext>
            </a:extLst>
          </p:cNvPr>
          <p:cNvSpPr txBox="1"/>
          <p:nvPr/>
        </p:nvSpPr>
        <p:spPr>
          <a:xfrm>
            <a:off x="4801422" y="3032520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i="1" dirty="0" err="1"/>
              <a:t>F</a:t>
            </a:r>
            <a:endParaRPr lang="pt-BR" sz="1600" i="1" dirty="0"/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7973BAC6-9555-2B46-B618-58A15B9A6EEE}"/>
              </a:ext>
            </a:extLst>
          </p:cNvPr>
          <p:cNvSpPr txBox="1"/>
          <p:nvPr/>
        </p:nvSpPr>
        <p:spPr>
          <a:xfrm>
            <a:off x="3430563" y="2890179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i="1" dirty="0" err="1"/>
              <a:t>T</a:t>
            </a:r>
            <a:endParaRPr lang="pt-BR" sz="1600" i="1" dirty="0"/>
          </a:p>
        </p:txBody>
      </p: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078CD49A-BD77-0045-A1D6-21B237C52362}"/>
              </a:ext>
            </a:extLst>
          </p:cNvPr>
          <p:cNvSpPr txBox="1"/>
          <p:nvPr/>
        </p:nvSpPr>
        <p:spPr>
          <a:xfrm>
            <a:off x="4168993" y="3264069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i="1" dirty="0" err="1"/>
              <a:t>F</a:t>
            </a:r>
            <a:endParaRPr lang="pt-BR" sz="1600" i="1" dirty="0"/>
          </a:p>
        </p:txBody>
      </p:sp>
    </p:spTree>
    <p:extLst>
      <p:ext uri="{BB962C8B-B14F-4D97-AF65-F5344CB8AC3E}">
        <p14:creationId xmlns:p14="http://schemas.microsoft.com/office/powerpoint/2010/main" val="3055888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Grafo</a:t>
            </a:r>
            <a:r>
              <a:rPr lang="en-US" dirty="0"/>
              <a:t> de </a:t>
            </a:r>
            <a:r>
              <a:rPr lang="en-US" dirty="0" err="1"/>
              <a:t>Dependência</a:t>
            </a:r>
            <a:r>
              <a:rPr lang="en-US" dirty="0"/>
              <a:t> de </a:t>
            </a:r>
            <a:r>
              <a:rPr lang="en-US" dirty="0" err="1"/>
              <a:t>Programa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Como </a:t>
            </a:r>
            <a:r>
              <a:rPr lang="en-US" dirty="0" err="1"/>
              <a:t>instruções</a:t>
            </a:r>
            <a:r>
              <a:rPr lang="en-US" dirty="0"/>
              <a:t> se </a:t>
            </a:r>
            <a:r>
              <a:rPr lang="en-US" dirty="0" err="1"/>
              <a:t>influenciam</a:t>
            </a:r>
            <a:r>
              <a:rPr lang="en-US" dirty="0"/>
              <a:t>?</a:t>
            </a:r>
          </a:p>
          <a:p>
            <a:pPr lvl="1"/>
            <a:r>
              <a:rPr lang="en-US" dirty="0" err="1"/>
              <a:t>Dependência</a:t>
            </a:r>
            <a:r>
              <a:rPr lang="en-US" dirty="0"/>
              <a:t> de Dados</a:t>
            </a:r>
          </a:p>
          <a:p>
            <a:pPr lvl="2"/>
            <a:r>
              <a:rPr lang="en-US" dirty="0"/>
              <a:t>S2 </a:t>
            </a:r>
            <a:r>
              <a:rPr lang="en-US" dirty="0" err="1"/>
              <a:t>depende</a:t>
            </a:r>
            <a:r>
              <a:rPr lang="en-US" dirty="0"/>
              <a:t> de S1 se S2 </a:t>
            </a:r>
            <a:r>
              <a:rPr lang="en-US" dirty="0" err="1"/>
              <a:t>lê</a:t>
            </a:r>
            <a:r>
              <a:rPr lang="en-US" dirty="0"/>
              <a:t> dado </a:t>
            </a:r>
            <a:r>
              <a:rPr lang="en-US" dirty="0" err="1"/>
              <a:t>escrito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S1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r>
              <a:rPr lang="en-US" dirty="0" err="1"/>
              <a:t>Dependência</a:t>
            </a:r>
            <a:r>
              <a:rPr lang="en-US" dirty="0"/>
              <a:t> de </a:t>
            </a:r>
            <a:r>
              <a:rPr lang="en-US" dirty="0" err="1"/>
              <a:t>Controle</a:t>
            </a:r>
            <a:endParaRPr lang="en-US" dirty="0"/>
          </a:p>
          <a:p>
            <a:pPr lvl="2"/>
            <a:r>
              <a:rPr lang="en-US" dirty="0"/>
              <a:t>S2 </a:t>
            </a:r>
            <a:r>
              <a:rPr lang="en-US" dirty="0" err="1"/>
              <a:t>depende</a:t>
            </a:r>
            <a:r>
              <a:rPr lang="en-US" dirty="0"/>
              <a:t> de S1 se a </a:t>
            </a:r>
            <a:r>
              <a:rPr lang="en-US" dirty="0" err="1"/>
              <a:t>execução</a:t>
            </a:r>
            <a:r>
              <a:rPr lang="en-US" dirty="0"/>
              <a:t> de S2 </a:t>
            </a:r>
            <a:r>
              <a:rPr lang="en-US" dirty="0" err="1"/>
              <a:t>depende</a:t>
            </a:r>
            <a:r>
              <a:rPr lang="en-US" dirty="0"/>
              <a:t> do valor de um </a:t>
            </a:r>
            <a:r>
              <a:rPr lang="en-US" dirty="0" err="1"/>
              <a:t>predicado</a:t>
            </a:r>
            <a:r>
              <a:rPr lang="en-US" dirty="0"/>
              <a:t> </a:t>
            </a:r>
            <a:r>
              <a:rPr lang="en-US" dirty="0" err="1"/>
              <a:t>definido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S1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BFE40-450A-4547-A419-92D367F25244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5" name="Retângulo 19">
            <a:extLst>
              <a:ext uri="{FF2B5EF4-FFF2-40B4-BE49-F238E27FC236}">
                <a16:creationId xmlns:a16="http://schemas.microsoft.com/office/drawing/2014/main" id="{0FC828F6-84DE-974D-9571-3BC52D9CB9A8}"/>
              </a:ext>
            </a:extLst>
          </p:cNvPr>
          <p:cNvSpPr/>
          <p:nvPr/>
        </p:nvSpPr>
        <p:spPr>
          <a:xfrm>
            <a:off x="3156141" y="2520541"/>
            <a:ext cx="2297985" cy="584775"/>
          </a:xfrm>
          <a:prstGeom prst="rect">
            <a:avLst/>
          </a:prstGeom>
          <a:solidFill>
            <a:srgbClr val="FFFF99"/>
          </a:solidFill>
        </p:spPr>
        <p:txBody>
          <a:bodyPr wrap="square">
            <a:spAutoFit/>
          </a:bodyPr>
          <a:lstStyle/>
          <a:p>
            <a:r>
              <a:rPr lang="pt-BR" sz="1600" dirty="0">
                <a:latin typeface="Consolas" pitchFamily="49" charset="0"/>
                <a:cs typeface="Consolas" pitchFamily="49" charset="0"/>
              </a:rPr>
              <a:t>S1: </a:t>
            </a:r>
            <a:r>
              <a:rPr lang="pt-BR" sz="16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a</a:t>
            </a:r>
            <a:r>
              <a:rPr lang="pt-BR" sz="16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pt-BR" sz="1600" dirty="0" err="1">
                <a:latin typeface="Consolas" pitchFamily="49" charset="0"/>
                <a:cs typeface="Consolas" pitchFamily="49" charset="0"/>
              </a:rPr>
              <a:t>b</a:t>
            </a:r>
            <a:r>
              <a:rPr lang="pt-BR" sz="1600" dirty="0">
                <a:latin typeface="Consolas" pitchFamily="49" charset="0"/>
                <a:cs typeface="Consolas" pitchFamily="49" charset="0"/>
              </a:rPr>
              <a:t> * </a:t>
            </a:r>
            <a:r>
              <a:rPr lang="pt-BR" sz="1600" dirty="0" err="1">
                <a:latin typeface="Consolas" pitchFamily="49" charset="0"/>
                <a:cs typeface="Consolas" pitchFamily="49" charset="0"/>
              </a:rPr>
              <a:t>c</a:t>
            </a:r>
            <a:r>
              <a:rPr lang="pt-BR" sz="1600" dirty="0">
                <a:latin typeface="Consolas" pitchFamily="49" charset="0"/>
                <a:cs typeface="Consolas" pitchFamily="49" charset="0"/>
              </a:rPr>
              <a:t>; </a:t>
            </a:r>
          </a:p>
          <a:p>
            <a:r>
              <a:rPr lang="pt-BR" sz="1600" dirty="0">
                <a:latin typeface="Consolas" pitchFamily="49" charset="0"/>
                <a:cs typeface="Consolas" pitchFamily="49" charset="0"/>
              </a:rPr>
              <a:t>S2: </a:t>
            </a:r>
            <a:r>
              <a:rPr lang="pt-BR" sz="1600" dirty="0" err="1">
                <a:latin typeface="Consolas" pitchFamily="49" charset="0"/>
                <a:cs typeface="Consolas" pitchFamily="49" charset="0"/>
              </a:rPr>
              <a:t>d</a:t>
            </a:r>
            <a:r>
              <a:rPr lang="pt-BR" sz="16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pt-BR" sz="16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a</a:t>
            </a:r>
            <a:r>
              <a:rPr lang="pt-BR" sz="1600" dirty="0">
                <a:latin typeface="Consolas" pitchFamily="49" charset="0"/>
                <a:cs typeface="Consolas" pitchFamily="49" charset="0"/>
              </a:rPr>
              <a:t> * e + 1;</a:t>
            </a:r>
          </a:p>
        </p:txBody>
      </p:sp>
      <p:sp>
        <p:nvSpPr>
          <p:cNvPr id="6" name="Retângulo 19">
            <a:extLst>
              <a:ext uri="{FF2B5EF4-FFF2-40B4-BE49-F238E27FC236}">
                <a16:creationId xmlns:a16="http://schemas.microsoft.com/office/drawing/2014/main" id="{EE3B498E-CAE2-CA45-B4F7-770C0DD3B205}"/>
              </a:ext>
            </a:extLst>
          </p:cNvPr>
          <p:cNvSpPr/>
          <p:nvPr/>
        </p:nvSpPr>
        <p:spPr>
          <a:xfrm>
            <a:off x="3156141" y="4180380"/>
            <a:ext cx="2297985" cy="584775"/>
          </a:xfrm>
          <a:prstGeom prst="rect">
            <a:avLst/>
          </a:prstGeom>
          <a:solidFill>
            <a:srgbClr val="FFFF99"/>
          </a:solidFill>
        </p:spPr>
        <p:txBody>
          <a:bodyPr wrap="square">
            <a:spAutoFit/>
          </a:bodyPr>
          <a:lstStyle/>
          <a:p>
            <a:r>
              <a:rPr lang="pt-BR" sz="1600" dirty="0">
                <a:latin typeface="Consolas" pitchFamily="49" charset="0"/>
                <a:cs typeface="Consolas" pitchFamily="49" charset="0"/>
              </a:rPr>
              <a:t>S1: </a:t>
            </a:r>
            <a:r>
              <a:rPr lang="pt-BR" sz="1600" dirty="0" err="1">
                <a:latin typeface="Consolas" pitchFamily="49" charset="0"/>
                <a:cs typeface="Consolas" pitchFamily="49" charset="0"/>
              </a:rPr>
              <a:t>if</a:t>
            </a:r>
            <a:r>
              <a:rPr lang="pt-BR" sz="1600" dirty="0">
                <a:latin typeface="Consolas" pitchFamily="49" charset="0"/>
                <a:cs typeface="Consolas" pitchFamily="49" charset="0"/>
              </a:rPr>
              <a:t> (</a:t>
            </a:r>
            <a:r>
              <a:rPr lang="pt-BR" sz="16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a</a:t>
            </a:r>
            <a:r>
              <a:rPr lang="pt-BR" sz="1600" dirty="0">
                <a:latin typeface="Consolas" pitchFamily="49" charset="0"/>
                <a:cs typeface="Consolas" pitchFamily="49" charset="0"/>
              </a:rPr>
              <a:t>) </a:t>
            </a:r>
          </a:p>
          <a:p>
            <a:r>
              <a:rPr lang="pt-BR" sz="1600" dirty="0">
                <a:latin typeface="Consolas" pitchFamily="49" charset="0"/>
                <a:cs typeface="Consolas" pitchFamily="49" charset="0"/>
              </a:rPr>
              <a:t>S2:    </a:t>
            </a:r>
            <a:r>
              <a:rPr lang="pt-BR" sz="16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b</a:t>
            </a:r>
            <a:r>
              <a:rPr lang="pt-BR" sz="16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pt-BR" sz="16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c</a:t>
            </a:r>
            <a:r>
              <a:rPr lang="pt-BR" sz="16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* </a:t>
            </a:r>
            <a:r>
              <a:rPr lang="pt-BR" sz="16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d</a:t>
            </a:r>
            <a:r>
              <a:rPr lang="pt-BR" sz="1600" dirty="0">
                <a:latin typeface="Consolas" pitchFamily="49" charset="0"/>
                <a:cs typeface="Consolas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522712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Grafo</a:t>
            </a:r>
            <a:r>
              <a:rPr lang="en-US" dirty="0"/>
              <a:t> de </a:t>
            </a:r>
            <a:r>
              <a:rPr lang="en-US" dirty="0" err="1"/>
              <a:t>Dependência</a:t>
            </a:r>
            <a:r>
              <a:rPr lang="en-US" dirty="0"/>
              <a:t> de </a:t>
            </a:r>
            <a:r>
              <a:rPr lang="en-US" dirty="0" err="1"/>
              <a:t>Programa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Dependência</a:t>
            </a:r>
            <a:r>
              <a:rPr lang="en-US" dirty="0"/>
              <a:t> de Dados</a:t>
            </a:r>
          </a:p>
          <a:p>
            <a:pPr lvl="1"/>
            <a:r>
              <a:rPr lang="en-US" dirty="0"/>
              <a:t>X </a:t>
            </a:r>
            <a:r>
              <a:rPr lang="en-US" dirty="0" err="1"/>
              <a:t>têm</a:t>
            </a:r>
            <a:r>
              <a:rPr lang="en-US" dirty="0"/>
              <a:t> </a:t>
            </a:r>
            <a:r>
              <a:rPr lang="en-US" dirty="0" err="1"/>
              <a:t>dependência</a:t>
            </a:r>
            <a:r>
              <a:rPr lang="en-US" dirty="0"/>
              <a:t> de dados de Y </a:t>
            </a:r>
          </a:p>
          <a:p>
            <a:pPr lvl="2"/>
            <a:r>
              <a:rPr lang="en-US" dirty="0"/>
              <a:t>Se </a:t>
            </a:r>
            <a:r>
              <a:rPr lang="en-US" dirty="0" err="1"/>
              <a:t>há</a:t>
            </a:r>
            <a:r>
              <a:rPr lang="en-US" dirty="0"/>
              <a:t> um </a:t>
            </a:r>
            <a:r>
              <a:rPr lang="en-US" dirty="0" err="1"/>
              <a:t>caminho</a:t>
            </a:r>
            <a:r>
              <a:rPr lang="en-US" dirty="0"/>
              <a:t> de Y para X no GFC</a:t>
            </a:r>
          </a:p>
          <a:p>
            <a:pPr lvl="2"/>
            <a:r>
              <a:rPr lang="en-US" dirty="0"/>
              <a:t>Uma </a:t>
            </a:r>
            <a:r>
              <a:rPr lang="en-US" dirty="0" err="1"/>
              <a:t>definição</a:t>
            </a:r>
            <a:r>
              <a:rPr lang="en-US" dirty="0"/>
              <a:t> de valor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variável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Y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usada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X (</a:t>
            </a:r>
            <a:r>
              <a:rPr lang="en-US" dirty="0" err="1"/>
              <a:t>memória</a:t>
            </a:r>
            <a:r>
              <a:rPr lang="en-US" dirty="0"/>
              <a:t> </a:t>
            </a:r>
            <a:r>
              <a:rPr lang="en-US" dirty="0" err="1"/>
              <a:t>escrita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Y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lida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X)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BFE40-450A-4547-A419-92D367F25244}" type="slidenum">
              <a:rPr lang="de-DE" smtClean="0"/>
              <a:pPr/>
              <a:t>14</a:t>
            </a:fld>
            <a:endParaRPr lang="de-DE"/>
          </a:p>
        </p:txBody>
      </p:sp>
      <p:grpSp>
        <p:nvGrpSpPr>
          <p:cNvPr id="23" name="Agrupar 22">
            <a:extLst>
              <a:ext uri="{FF2B5EF4-FFF2-40B4-BE49-F238E27FC236}">
                <a16:creationId xmlns:a16="http://schemas.microsoft.com/office/drawing/2014/main" id="{D7A25BCD-5609-AE42-9E03-3737BD69C645}"/>
              </a:ext>
            </a:extLst>
          </p:cNvPr>
          <p:cNvGrpSpPr/>
          <p:nvPr/>
        </p:nvGrpSpPr>
        <p:grpSpPr>
          <a:xfrm>
            <a:off x="1153108" y="3363442"/>
            <a:ext cx="4138545" cy="2199158"/>
            <a:chOff x="2974433" y="3040586"/>
            <a:chExt cx="4138545" cy="2199158"/>
          </a:xfrm>
        </p:grpSpPr>
        <p:sp>
          <p:nvSpPr>
            <p:cNvPr id="5" name="Retângulo 19">
              <a:extLst>
                <a:ext uri="{FF2B5EF4-FFF2-40B4-BE49-F238E27FC236}">
                  <a16:creationId xmlns:a16="http://schemas.microsoft.com/office/drawing/2014/main" id="{0FC828F6-84DE-974D-9571-3BC52D9CB9A8}"/>
                </a:ext>
              </a:extLst>
            </p:cNvPr>
            <p:cNvSpPr/>
            <p:nvPr/>
          </p:nvSpPr>
          <p:spPr>
            <a:xfrm>
              <a:off x="4431024" y="3040586"/>
              <a:ext cx="1327937" cy="584775"/>
            </a:xfrm>
            <a:prstGeom prst="rect">
              <a:avLst/>
            </a:prstGeom>
            <a:solidFill>
              <a:srgbClr val="FFFF99"/>
            </a:solidFill>
          </p:spPr>
          <p:txBody>
            <a:bodyPr wrap="square">
              <a:spAutoFit/>
            </a:bodyPr>
            <a:lstStyle/>
            <a:p>
              <a:r>
                <a:rPr lang="pt-BR" sz="1600" dirty="0">
                  <a:latin typeface="Consolas" pitchFamily="49" charset="0"/>
                  <a:cs typeface="Consolas" pitchFamily="49" charset="0"/>
                </a:rPr>
                <a:t>S2: a = 0; </a:t>
              </a:r>
            </a:p>
            <a:p>
              <a:r>
                <a:rPr lang="pt-BR" sz="1600" dirty="0">
                  <a:latin typeface="Consolas" pitchFamily="49" charset="0"/>
                  <a:cs typeface="Consolas" pitchFamily="49" charset="0"/>
                </a:rPr>
                <a:t>S3: b = 1;</a:t>
              </a:r>
            </a:p>
          </p:txBody>
        </p:sp>
        <p:sp>
          <p:nvSpPr>
            <p:cNvPr id="7" name="Retângulo 19">
              <a:extLst>
                <a:ext uri="{FF2B5EF4-FFF2-40B4-BE49-F238E27FC236}">
                  <a16:creationId xmlns:a16="http://schemas.microsoft.com/office/drawing/2014/main" id="{68CD2B8B-E5A2-7B48-9FBB-2389882A6ED5}"/>
                </a:ext>
              </a:extLst>
            </p:cNvPr>
            <p:cNvSpPr/>
            <p:nvPr/>
          </p:nvSpPr>
          <p:spPr>
            <a:xfrm>
              <a:off x="2974433" y="3918952"/>
              <a:ext cx="1820008" cy="584775"/>
            </a:xfrm>
            <a:prstGeom prst="rect">
              <a:avLst/>
            </a:prstGeom>
            <a:solidFill>
              <a:srgbClr val="FFFF99"/>
            </a:solidFill>
          </p:spPr>
          <p:txBody>
            <a:bodyPr wrap="square">
              <a:spAutoFit/>
            </a:bodyPr>
            <a:lstStyle/>
            <a:p>
              <a:r>
                <a:rPr lang="pt-BR" sz="1600" dirty="0">
                  <a:latin typeface="Consolas" pitchFamily="49" charset="0"/>
                  <a:cs typeface="Consolas" pitchFamily="49" charset="0"/>
                </a:rPr>
                <a:t>S5: a = a + 2; </a:t>
              </a:r>
            </a:p>
            <a:p>
              <a:r>
                <a:rPr lang="pt-BR" sz="1600" dirty="0">
                  <a:latin typeface="Consolas" pitchFamily="49" charset="0"/>
                  <a:cs typeface="Consolas" pitchFamily="49" charset="0"/>
                </a:rPr>
                <a:t>S6: c = a;</a:t>
              </a:r>
            </a:p>
          </p:txBody>
        </p:sp>
        <p:sp>
          <p:nvSpPr>
            <p:cNvPr id="8" name="Retângulo 19">
              <a:extLst>
                <a:ext uri="{FF2B5EF4-FFF2-40B4-BE49-F238E27FC236}">
                  <a16:creationId xmlns:a16="http://schemas.microsoft.com/office/drawing/2014/main" id="{9FEDC8CA-EEF1-AE4D-BA54-198478902A85}"/>
                </a:ext>
              </a:extLst>
            </p:cNvPr>
            <p:cNvSpPr/>
            <p:nvPr/>
          </p:nvSpPr>
          <p:spPr>
            <a:xfrm>
              <a:off x="5292970" y="3935158"/>
              <a:ext cx="1820008" cy="584775"/>
            </a:xfrm>
            <a:prstGeom prst="rect">
              <a:avLst/>
            </a:prstGeom>
            <a:solidFill>
              <a:srgbClr val="FFFF99"/>
            </a:solidFill>
          </p:spPr>
          <p:txBody>
            <a:bodyPr wrap="square">
              <a:spAutoFit/>
            </a:bodyPr>
            <a:lstStyle/>
            <a:p>
              <a:r>
                <a:rPr lang="pt-BR" sz="1600" dirty="0">
                  <a:latin typeface="Consolas" pitchFamily="49" charset="0"/>
                  <a:cs typeface="Consolas" pitchFamily="49" charset="0"/>
                </a:rPr>
                <a:t>S7: a = a + 1; </a:t>
              </a:r>
            </a:p>
            <a:p>
              <a:r>
                <a:rPr lang="pt-BR" sz="1600" dirty="0">
                  <a:latin typeface="Consolas" pitchFamily="49" charset="0"/>
                  <a:cs typeface="Consolas" pitchFamily="49" charset="0"/>
                </a:rPr>
                <a:t>S8: b = </a:t>
              </a:r>
              <a:r>
                <a:rPr lang="pt-BR" sz="1600" dirty="0" err="1">
                  <a:latin typeface="Consolas" pitchFamily="49" charset="0"/>
                  <a:cs typeface="Consolas" pitchFamily="49" charset="0"/>
                </a:rPr>
                <a:t>b</a:t>
              </a:r>
              <a:r>
                <a:rPr lang="pt-BR" sz="1600" dirty="0">
                  <a:latin typeface="Consolas" pitchFamily="49" charset="0"/>
                  <a:cs typeface="Consolas" pitchFamily="49" charset="0"/>
                </a:rPr>
                <a:t> + 1;</a:t>
              </a:r>
            </a:p>
          </p:txBody>
        </p:sp>
        <p:sp>
          <p:nvSpPr>
            <p:cNvPr id="9" name="Retângulo 19">
              <a:extLst>
                <a:ext uri="{FF2B5EF4-FFF2-40B4-BE49-F238E27FC236}">
                  <a16:creationId xmlns:a16="http://schemas.microsoft.com/office/drawing/2014/main" id="{7C4A604E-9554-954D-A84B-A0F18FD39EA2}"/>
                </a:ext>
              </a:extLst>
            </p:cNvPr>
            <p:cNvSpPr/>
            <p:nvPr/>
          </p:nvSpPr>
          <p:spPr>
            <a:xfrm>
              <a:off x="4184839" y="4901190"/>
              <a:ext cx="1820008" cy="338554"/>
            </a:xfrm>
            <a:prstGeom prst="rect">
              <a:avLst/>
            </a:prstGeom>
            <a:solidFill>
              <a:srgbClr val="FFFF99"/>
            </a:solidFill>
          </p:spPr>
          <p:txBody>
            <a:bodyPr wrap="square">
              <a:spAutoFit/>
            </a:bodyPr>
            <a:lstStyle/>
            <a:p>
              <a:r>
                <a:rPr lang="pt-BR" sz="1600" dirty="0">
                  <a:latin typeface="Consolas" pitchFamily="49" charset="0"/>
                  <a:cs typeface="Consolas" pitchFamily="49" charset="0"/>
                </a:rPr>
                <a:t>S9: d = a + </a:t>
              </a:r>
              <a:r>
                <a:rPr lang="pt-BR" sz="1600" dirty="0" err="1">
                  <a:latin typeface="Consolas" pitchFamily="49" charset="0"/>
                  <a:cs typeface="Consolas" pitchFamily="49" charset="0"/>
                </a:rPr>
                <a:t>b</a:t>
              </a:r>
              <a:r>
                <a:rPr lang="pt-BR" sz="1600" dirty="0">
                  <a:latin typeface="Consolas" pitchFamily="49" charset="0"/>
                  <a:cs typeface="Consolas" pitchFamily="49" charset="0"/>
                </a:rPr>
                <a:t>; </a:t>
              </a:r>
            </a:p>
          </p:txBody>
        </p: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01C9FB06-930A-1242-A73C-892680AE1D01}"/>
                </a:ext>
              </a:extLst>
            </p:cNvPr>
            <p:cNvCxnSpPr>
              <a:cxnSpLocks/>
              <a:stCxn id="8" idx="0"/>
              <a:endCxn id="5" idx="2"/>
            </p:cNvCxnSpPr>
            <p:nvPr/>
          </p:nvCxnSpPr>
          <p:spPr bwMode="auto">
            <a:xfrm flipH="1" flipV="1">
              <a:off x="5094993" y="3625361"/>
              <a:ext cx="1107981" cy="30979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13" name="Conector de Seta Reta 12">
              <a:extLst>
                <a:ext uri="{FF2B5EF4-FFF2-40B4-BE49-F238E27FC236}">
                  <a16:creationId xmlns:a16="http://schemas.microsoft.com/office/drawing/2014/main" id="{10010928-9827-9441-B4C7-99F3F5DC18A1}"/>
                </a:ext>
              </a:extLst>
            </p:cNvPr>
            <p:cNvCxnSpPr>
              <a:cxnSpLocks/>
              <a:stCxn id="7" idx="0"/>
              <a:endCxn id="5" idx="2"/>
            </p:cNvCxnSpPr>
            <p:nvPr/>
          </p:nvCxnSpPr>
          <p:spPr bwMode="auto">
            <a:xfrm flipV="1">
              <a:off x="3884437" y="3625361"/>
              <a:ext cx="1210556" cy="293591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16" name="Conector de Seta Reta 15">
              <a:extLst>
                <a:ext uri="{FF2B5EF4-FFF2-40B4-BE49-F238E27FC236}">
                  <a16:creationId xmlns:a16="http://schemas.microsoft.com/office/drawing/2014/main" id="{9054C26D-A64E-7147-AF76-24D555E8A09C}"/>
                </a:ext>
              </a:extLst>
            </p:cNvPr>
            <p:cNvCxnSpPr>
              <a:cxnSpLocks/>
              <a:stCxn id="9" idx="0"/>
              <a:endCxn id="7" idx="2"/>
            </p:cNvCxnSpPr>
            <p:nvPr/>
          </p:nvCxnSpPr>
          <p:spPr bwMode="auto">
            <a:xfrm flipH="1" flipV="1">
              <a:off x="3884437" y="4503727"/>
              <a:ext cx="1210406" cy="397463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2C53E3EB-6F82-3648-8581-06F6A563F0BE}"/>
                </a:ext>
              </a:extLst>
            </p:cNvPr>
            <p:cNvCxnSpPr>
              <a:cxnSpLocks/>
              <a:stCxn id="9" idx="0"/>
              <a:endCxn id="8" idx="2"/>
            </p:cNvCxnSpPr>
            <p:nvPr/>
          </p:nvCxnSpPr>
          <p:spPr bwMode="auto">
            <a:xfrm flipV="1">
              <a:off x="5094843" y="4519933"/>
              <a:ext cx="1108131" cy="38125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pic>
        <p:nvPicPr>
          <p:cNvPr id="22" name="Imagem 21">
            <a:extLst>
              <a:ext uri="{FF2B5EF4-FFF2-40B4-BE49-F238E27FC236}">
                <a16:creationId xmlns:a16="http://schemas.microsoft.com/office/drawing/2014/main" id="{56E318AB-597E-DE40-A630-5A4A58F1FF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0519" y="3686906"/>
            <a:ext cx="3561283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0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32715C-2941-1344-A6CC-1D34B5F5B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Dominadores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99D773F-0ADD-6B4A-8836-17AF3D8FA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799" y="1295400"/>
            <a:ext cx="7974623" cy="5029200"/>
          </a:xfrm>
        </p:spPr>
        <p:txBody>
          <a:bodyPr/>
          <a:lstStyle/>
          <a:p>
            <a:r>
              <a:rPr lang="pt-BR" dirty="0"/>
              <a:t>Dado GFC </a:t>
            </a:r>
            <a:r>
              <a:rPr lang="pt-BR" dirty="0" err="1"/>
              <a:t>G</a:t>
            </a:r>
            <a:r>
              <a:rPr lang="pt-BR" dirty="0"/>
              <a:t>, </a:t>
            </a:r>
            <a:r>
              <a:rPr lang="pt-BR" i="1" dirty="0" err="1">
                <a:solidFill>
                  <a:srgbClr val="FF0000"/>
                </a:solidFill>
              </a:rPr>
              <a:t>X</a:t>
            </a:r>
            <a:r>
              <a:rPr lang="pt-BR" i="1" dirty="0">
                <a:solidFill>
                  <a:srgbClr val="FF0000"/>
                </a:solidFill>
              </a:rPr>
              <a:t> domina </a:t>
            </a:r>
            <a:r>
              <a:rPr lang="pt-BR" i="1" dirty="0" err="1">
                <a:solidFill>
                  <a:srgbClr val="FF0000"/>
                </a:solidFill>
              </a:rPr>
              <a:t>Y</a:t>
            </a:r>
            <a:r>
              <a:rPr lang="pt-BR" dirty="0"/>
              <a:t> se todos os caminhos de START para </a:t>
            </a:r>
            <a:r>
              <a:rPr lang="pt-BR" i="1" dirty="0" err="1"/>
              <a:t>Y</a:t>
            </a:r>
            <a:r>
              <a:rPr lang="pt-BR" dirty="0"/>
              <a:t> passam por </a:t>
            </a:r>
            <a:r>
              <a:rPr lang="pt-BR" i="1" dirty="0" err="1"/>
              <a:t>X</a:t>
            </a:r>
            <a:r>
              <a:rPr lang="pt-BR" dirty="0"/>
              <a:t> 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EF25557-60F2-9742-AA29-75765A959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BFE40-450A-4547-A419-92D367F25244}" type="slidenum">
              <a:rPr lang="de-DE" smtClean="0"/>
              <a:pPr/>
              <a:t>15</a:t>
            </a:fld>
            <a:endParaRPr lang="de-DE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ADB5DA8-896F-1B4D-8041-FB1662CFD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8845" y="2549523"/>
            <a:ext cx="4405923" cy="3098558"/>
          </a:xfrm>
          <a:prstGeom prst="rect">
            <a:avLst/>
          </a:prstGeom>
        </p:spPr>
      </p:pic>
      <p:sp>
        <p:nvSpPr>
          <p:cNvPr id="8" name="Balão Retangular 7">
            <a:extLst>
              <a:ext uri="{FF2B5EF4-FFF2-40B4-BE49-F238E27FC236}">
                <a16:creationId xmlns:a16="http://schemas.microsoft.com/office/drawing/2014/main" id="{5A3297F7-9A5D-2743-B30D-DBC0F2D07839}"/>
              </a:ext>
            </a:extLst>
          </p:cNvPr>
          <p:cNvSpPr/>
          <p:nvPr/>
        </p:nvSpPr>
        <p:spPr bwMode="auto">
          <a:xfrm>
            <a:off x="4942983" y="3810000"/>
            <a:ext cx="1563569" cy="648512"/>
          </a:xfrm>
          <a:prstGeom prst="wedgeRectCallout">
            <a:avLst>
              <a:gd name="adj1" fmla="val -144702"/>
              <a:gd name="adj2" fmla="val 16052"/>
            </a:avLst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Intuitivamente, </a:t>
            </a:r>
            <a:r>
              <a:rPr kumimoji="0" lang="pt-BR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se </a:t>
            </a:r>
            <a:r>
              <a:rPr kumimoji="0" lang="pt-BR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X</a:t>
            </a:r>
            <a:r>
              <a:rPr kumimoji="0" lang="pt-BR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 domina </a:t>
            </a:r>
            <a:r>
              <a:rPr kumimoji="0" lang="pt-BR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Y</a:t>
            </a:r>
            <a:r>
              <a:rPr kumimoji="0" 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, </a:t>
            </a:r>
            <a:r>
              <a:rPr kumimoji="0" lang="pt-B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X</a:t>
            </a:r>
            <a:r>
              <a:rPr kumimoji="0" 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 é um portal para </a:t>
            </a:r>
            <a:r>
              <a:rPr kumimoji="0" lang="pt-B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Y</a:t>
            </a:r>
            <a:endParaRPr kumimoji="0" lang="pt-B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47406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32715C-2941-1344-A6CC-1D34B5F5B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Dominadores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99D773F-0ADD-6B4A-8836-17AF3D8FA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799" y="1295400"/>
            <a:ext cx="7974623" cy="5029200"/>
          </a:xfrm>
        </p:spPr>
        <p:txBody>
          <a:bodyPr/>
          <a:lstStyle/>
          <a:p>
            <a:r>
              <a:rPr lang="pt-BR" dirty="0"/>
              <a:t>Dado GFC </a:t>
            </a:r>
            <a:r>
              <a:rPr lang="pt-BR" dirty="0" err="1"/>
              <a:t>G</a:t>
            </a:r>
            <a:r>
              <a:rPr lang="pt-BR" dirty="0"/>
              <a:t>, </a:t>
            </a:r>
            <a:r>
              <a:rPr lang="pt-BR" i="1" dirty="0">
                <a:solidFill>
                  <a:srgbClr val="FF0000"/>
                </a:solidFill>
              </a:rPr>
              <a:t>X domina </a:t>
            </a:r>
            <a:r>
              <a:rPr lang="pt-BR" i="1" dirty="0" err="1">
                <a:solidFill>
                  <a:srgbClr val="FF0000"/>
                </a:solidFill>
              </a:rPr>
              <a:t>Y</a:t>
            </a:r>
            <a:r>
              <a:rPr lang="pt-BR" dirty="0"/>
              <a:t> se todos os caminhos de START para </a:t>
            </a:r>
            <a:r>
              <a:rPr lang="pt-BR" i="1" dirty="0" err="1"/>
              <a:t>Y</a:t>
            </a:r>
            <a:r>
              <a:rPr lang="pt-BR" dirty="0"/>
              <a:t> passam por </a:t>
            </a:r>
            <a:r>
              <a:rPr lang="pt-BR" i="1" dirty="0" err="1"/>
              <a:t>X</a:t>
            </a:r>
            <a:r>
              <a:rPr lang="pt-BR" dirty="0"/>
              <a:t> 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EF25557-60F2-9742-AA29-75765A959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BFE40-450A-4547-A419-92D367F25244}" type="slidenum">
              <a:rPr lang="de-DE" smtClean="0"/>
              <a:pPr/>
              <a:t>16</a:t>
            </a:fld>
            <a:endParaRPr lang="de-DE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68877DA-32AF-6447-B90C-BEA6234BC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225493"/>
            <a:ext cx="2755587" cy="3965986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AF1BAAA6-7596-C34C-BB11-24499BA5F2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5543" y="2551136"/>
            <a:ext cx="4508500" cy="331470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44EA679E-7668-2C49-A795-643DCF33B595}"/>
              </a:ext>
            </a:extLst>
          </p:cNvPr>
          <p:cNvSpPr txBox="1"/>
          <p:nvPr/>
        </p:nvSpPr>
        <p:spPr>
          <a:xfrm>
            <a:off x="3369812" y="4023820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 err="1"/>
              <a:t>X</a:t>
            </a:r>
            <a:endParaRPr lang="pt-BR" i="1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21BF31E9-13E4-AA49-A182-A5057233052E}"/>
              </a:ext>
            </a:extLst>
          </p:cNvPr>
          <p:cNvSpPr txBox="1"/>
          <p:nvPr/>
        </p:nvSpPr>
        <p:spPr>
          <a:xfrm>
            <a:off x="5894451" y="218180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 err="1"/>
              <a:t>Y</a:t>
            </a:r>
            <a:endParaRPr lang="pt-BR" i="1" dirty="0"/>
          </a:p>
        </p:txBody>
      </p:sp>
    </p:spTree>
    <p:extLst>
      <p:ext uri="{BB962C8B-B14F-4D97-AF65-F5344CB8AC3E}">
        <p14:creationId xmlns:p14="http://schemas.microsoft.com/office/powerpoint/2010/main" val="2827778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32715C-2941-1344-A6CC-1D34B5F5B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Dominadores Imediatos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99D773F-0ADD-6B4A-8836-17AF3D8FA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95400"/>
            <a:ext cx="7874306" cy="5029200"/>
          </a:xfrm>
        </p:spPr>
        <p:txBody>
          <a:bodyPr/>
          <a:lstStyle/>
          <a:p>
            <a:r>
              <a:rPr lang="pt-BR" dirty="0"/>
              <a:t>Dado GFC </a:t>
            </a:r>
            <a:r>
              <a:rPr lang="pt-BR" dirty="0" err="1"/>
              <a:t>G</a:t>
            </a:r>
            <a:r>
              <a:rPr lang="pt-BR" dirty="0"/>
              <a:t>, </a:t>
            </a:r>
            <a:r>
              <a:rPr lang="pt-BR" i="1" dirty="0">
                <a:solidFill>
                  <a:srgbClr val="FF0000"/>
                </a:solidFill>
              </a:rPr>
              <a:t>a é o dominador imediato de </a:t>
            </a:r>
            <a:r>
              <a:rPr lang="pt-BR" i="1" dirty="0" err="1">
                <a:solidFill>
                  <a:srgbClr val="FF0000"/>
                </a:solidFill>
              </a:rPr>
              <a:t>b</a:t>
            </a:r>
            <a:r>
              <a:rPr lang="pt-BR" dirty="0"/>
              <a:t> (</a:t>
            </a:r>
            <a:r>
              <a:rPr lang="pt-BR" i="1" dirty="0">
                <a:solidFill>
                  <a:srgbClr val="FF0000"/>
                </a:solidFill>
              </a:rPr>
              <a:t>a = </a:t>
            </a:r>
            <a:r>
              <a:rPr lang="pt-BR" i="1" dirty="0" err="1">
                <a:solidFill>
                  <a:srgbClr val="FF0000"/>
                </a:solidFill>
              </a:rPr>
              <a:t>idom</a:t>
            </a:r>
            <a:r>
              <a:rPr lang="pt-BR" i="1" dirty="0">
                <a:solidFill>
                  <a:srgbClr val="FF0000"/>
                </a:solidFill>
              </a:rPr>
              <a:t>(</a:t>
            </a:r>
            <a:r>
              <a:rPr lang="pt-BR" i="1" dirty="0" err="1">
                <a:solidFill>
                  <a:srgbClr val="FF0000"/>
                </a:solidFill>
              </a:rPr>
              <a:t>b</a:t>
            </a:r>
            <a:r>
              <a:rPr lang="pt-BR" i="1" dirty="0">
                <a:solidFill>
                  <a:srgbClr val="FF0000"/>
                </a:solidFill>
              </a:rPr>
              <a:t>)</a:t>
            </a:r>
            <a:r>
              <a:rPr lang="pt-BR" dirty="0"/>
              <a:t>) se </a:t>
            </a:r>
            <a:r>
              <a:rPr lang="pt-BR" i="1" dirty="0"/>
              <a:t>a é o ascendente mais próximo de </a:t>
            </a:r>
            <a:r>
              <a:rPr lang="pt-BR" i="1" dirty="0" err="1"/>
              <a:t>b</a:t>
            </a:r>
            <a:r>
              <a:rPr lang="pt-BR" dirty="0"/>
              <a:t> em </a:t>
            </a:r>
            <a:r>
              <a:rPr lang="pt-BR" dirty="0" err="1"/>
              <a:t>G</a:t>
            </a:r>
            <a:r>
              <a:rPr lang="pt-BR" dirty="0"/>
              <a:t> que</a:t>
            </a:r>
            <a:r>
              <a:rPr lang="pt-BR" i="1" dirty="0"/>
              <a:t> domina </a:t>
            </a:r>
            <a:r>
              <a:rPr lang="pt-BR" i="1" dirty="0" err="1"/>
              <a:t>b</a:t>
            </a:r>
            <a:r>
              <a:rPr lang="pt-BR" dirty="0"/>
              <a:t> 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EF25557-60F2-9742-AA29-75765A959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BFE40-450A-4547-A419-92D367F25244}" type="slidenum">
              <a:rPr lang="de-DE" smtClean="0"/>
              <a:pPr/>
              <a:t>17</a:t>
            </a:fld>
            <a:endParaRPr lang="de-DE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68877DA-32AF-6447-B90C-BEA6234BC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225493"/>
            <a:ext cx="2755587" cy="3965986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AF1BAAA6-7596-C34C-BB11-24499BA5F2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5543" y="2551136"/>
            <a:ext cx="4508500" cy="33147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45C51073-FD28-4042-B226-A4ECF5111EA6}"/>
              </a:ext>
            </a:extLst>
          </p:cNvPr>
          <p:cNvSpPr/>
          <p:nvPr/>
        </p:nvSpPr>
        <p:spPr bwMode="auto">
          <a:xfrm>
            <a:off x="4979625" y="3029639"/>
            <a:ext cx="231354" cy="23144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6F40BBF-55D9-4948-BB28-E1A9A8DA61F8}"/>
              </a:ext>
            </a:extLst>
          </p:cNvPr>
          <p:cNvSpPr/>
          <p:nvPr/>
        </p:nvSpPr>
        <p:spPr bwMode="auto">
          <a:xfrm>
            <a:off x="7687940" y="3029639"/>
            <a:ext cx="231354" cy="23144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F943AED-63D8-044B-84D8-840D6C317BD2}"/>
              </a:ext>
            </a:extLst>
          </p:cNvPr>
          <p:cNvSpPr/>
          <p:nvPr/>
        </p:nvSpPr>
        <p:spPr bwMode="auto">
          <a:xfrm>
            <a:off x="5350528" y="3324297"/>
            <a:ext cx="231354" cy="23144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0B4ACF2-092E-0A4D-9BEA-051DCC01CD84}"/>
              </a:ext>
            </a:extLst>
          </p:cNvPr>
          <p:cNvSpPr/>
          <p:nvPr/>
        </p:nvSpPr>
        <p:spPr bwMode="auto">
          <a:xfrm>
            <a:off x="5723265" y="3322459"/>
            <a:ext cx="231354" cy="23144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35EEB56-ECA1-A840-9F32-2F8172BEBD79}"/>
              </a:ext>
            </a:extLst>
          </p:cNvPr>
          <p:cNvSpPr/>
          <p:nvPr/>
        </p:nvSpPr>
        <p:spPr bwMode="auto">
          <a:xfrm>
            <a:off x="7223396" y="4888692"/>
            <a:ext cx="231354" cy="23144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9005EC9-6729-7F44-8181-DBE70EDD9EAB}"/>
              </a:ext>
            </a:extLst>
          </p:cNvPr>
          <p:cNvSpPr/>
          <p:nvPr/>
        </p:nvSpPr>
        <p:spPr bwMode="auto">
          <a:xfrm>
            <a:off x="6835970" y="3950424"/>
            <a:ext cx="231354" cy="23144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2B7AF01-B287-2141-A4B6-5F37AE4356C0}"/>
              </a:ext>
            </a:extLst>
          </p:cNvPr>
          <p:cNvSpPr/>
          <p:nvPr/>
        </p:nvSpPr>
        <p:spPr bwMode="auto">
          <a:xfrm>
            <a:off x="6481594" y="3959603"/>
            <a:ext cx="231354" cy="23144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67C56C1-7C4E-1B4C-953A-DBF2D4AA4C5E}"/>
              </a:ext>
            </a:extLst>
          </p:cNvPr>
          <p:cNvSpPr/>
          <p:nvPr/>
        </p:nvSpPr>
        <p:spPr bwMode="auto">
          <a:xfrm>
            <a:off x="6094168" y="3957765"/>
            <a:ext cx="231354" cy="23144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7" name="Balão Retangular 16">
            <a:extLst>
              <a:ext uri="{FF2B5EF4-FFF2-40B4-BE49-F238E27FC236}">
                <a16:creationId xmlns:a16="http://schemas.microsoft.com/office/drawing/2014/main" id="{29282BCE-F7CD-984D-B66C-3C086B609936}"/>
              </a:ext>
            </a:extLst>
          </p:cNvPr>
          <p:cNvSpPr/>
          <p:nvPr/>
        </p:nvSpPr>
        <p:spPr bwMode="auto">
          <a:xfrm>
            <a:off x="4241518" y="6065359"/>
            <a:ext cx="1417030" cy="463846"/>
          </a:xfrm>
          <a:prstGeom prst="wedgeRectCallout">
            <a:avLst>
              <a:gd name="adj1" fmla="val -22116"/>
              <a:gd name="adj2" fmla="val -146640"/>
            </a:avLst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START não possui dominador imediato</a:t>
            </a:r>
          </a:p>
        </p:txBody>
      </p:sp>
    </p:spTree>
    <p:extLst>
      <p:ext uri="{BB962C8B-B14F-4D97-AF65-F5344CB8AC3E}">
        <p14:creationId xmlns:p14="http://schemas.microsoft.com/office/powerpoint/2010/main" val="34589921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32715C-2941-1344-A6CC-1D34B5F5B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Árvore de Dominadores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99D773F-0ADD-6B4A-8836-17AF3D8FA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95400"/>
            <a:ext cx="7874306" cy="5029200"/>
          </a:xfrm>
        </p:spPr>
        <p:txBody>
          <a:bodyPr/>
          <a:lstStyle/>
          <a:p>
            <a:r>
              <a:rPr lang="pt-BR" dirty="0"/>
              <a:t>Dado os dominadores imediatos de </a:t>
            </a:r>
            <a:r>
              <a:rPr lang="pt-BR" dirty="0" err="1"/>
              <a:t>G</a:t>
            </a:r>
            <a:r>
              <a:rPr lang="pt-BR" dirty="0"/>
              <a:t>, é possível obter a sua árvore de dominadores (ou dominância) 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EF25557-60F2-9742-AA29-75765A959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BFE40-450A-4547-A419-92D367F25244}" type="slidenum">
              <a:rPr lang="de-DE" smtClean="0"/>
              <a:pPr/>
              <a:t>18</a:t>
            </a:fld>
            <a:endParaRPr lang="de-DE"/>
          </a:p>
        </p:txBody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AA105A75-A158-CB47-905B-730BF686F4C8}"/>
              </a:ext>
            </a:extLst>
          </p:cNvPr>
          <p:cNvGrpSpPr/>
          <p:nvPr/>
        </p:nvGrpSpPr>
        <p:grpSpPr>
          <a:xfrm>
            <a:off x="3695543" y="2551136"/>
            <a:ext cx="4508500" cy="3314700"/>
            <a:chOff x="3695543" y="2551136"/>
            <a:chExt cx="4508500" cy="3314700"/>
          </a:xfrm>
        </p:grpSpPr>
        <p:pic>
          <p:nvPicPr>
            <p:cNvPr id="6" name="Imagem 5">
              <a:extLst>
                <a:ext uri="{FF2B5EF4-FFF2-40B4-BE49-F238E27FC236}">
                  <a16:creationId xmlns:a16="http://schemas.microsoft.com/office/drawing/2014/main" id="{AF1BAAA6-7596-C34C-BB11-24499BA5F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95543" y="2551136"/>
              <a:ext cx="4508500" cy="3314700"/>
            </a:xfrm>
            <a:prstGeom prst="rect">
              <a:avLst/>
            </a:prstGeom>
          </p:spPr>
        </p:pic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5C51073-FD28-4042-B226-A4ECF5111EA6}"/>
                </a:ext>
              </a:extLst>
            </p:cNvPr>
            <p:cNvSpPr/>
            <p:nvPr/>
          </p:nvSpPr>
          <p:spPr bwMode="auto">
            <a:xfrm>
              <a:off x="4979625" y="3029639"/>
              <a:ext cx="231354" cy="231440"/>
            </a:xfrm>
            <a:prstGeom prst="ellipse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6F40BBF-55D9-4948-BB28-E1A9A8DA61F8}"/>
                </a:ext>
              </a:extLst>
            </p:cNvPr>
            <p:cNvSpPr/>
            <p:nvPr/>
          </p:nvSpPr>
          <p:spPr bwMode="auto">
            <a:xfrm>
              <a:off x="7687940" y="3029639"/>
              <a:ext cx="231354" cy="231440"/>
            </a:xfrm>
            <a:prstGeom prst="ellipse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F943AED-63D8-044B-84D8-840D6C317BD2}"/>
                </a:ext>
              </a:extLst>
            </p:cNvPr>
            <p:cNvSpPr/>
            <p:nvPr/>
          </p:nvSpPr>
          <p:spPr bwMode="auto">
            <a:xfrm>
              <a:off x="5350528" y="3324297"/>
              <a:ext cx="231354" cy="231440"/>
            </a:xfrm>
            <a:prstGeom prst="ellipse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B4ACF2-092E-0A4D-9BEA-051DCC01CD84}"/>
                </a:ext>
              </a:extLst>
            </p:cNvPr>
            <p:cNvSpPr/>
            <p:nvPr/>
          </p:nvSpPr>
          <p:spPr bwMode="auto">
            <a:xfrm>
              <a:off x="5723265" y="3322459"/>
              <a:ext cx="231354" cy="231440"/>
            </a:xfrm>
            <a:prstGeom prst="ellipse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35EEB56-ECA1-A840-9F32-2F8172BEBD79}"/>
                </a:ext>
              </a:extLst>
            </p:cNvPr>
            <p:cNvSpPr/>
            <p:nvPr/>
          </p:nvSpPr>
          <p:spPr bwMode="auto">
            <a:xfrm>
              <a:off x="7223396" y="4888692"/>
              <a:ext cx="231354" cy="231440"/>
            </a:xfrm>
            <a:prstGeom prst="ellipse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9005EC9-6729-7F44-8181-DBE70EDD9EAB}"/>
                </a:ext>
              </a:extLst>
            </p:cNvPr>
            <p:cNvSpPr/>
            <p:nvPr/>
          </p:nvSpPr>
          <p:spPr bwMode="auto">
            <a:xfrm>
              <a:off x="6835970" y="3950424"/>
              <a:ext cx="231354" cy="231440"/>
            </a:xfrm>
            <a:prstGeom prst="ellipse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32B7AF01-B287-2141-A4B6-5F37AE4356C0}"/>
                </a:ext>
              </a:extLst>
            </p:cNvPr>
            <p:cNvSpPr/>
            <p:nvPr/>
          </p:nvSpPr>
          <p:spPr bwMode="auto">
            <a:xfrm>
              <a:off x="6481594" y="3959603"/>
              <a:ext cx="231354" cy="231440"/>
            </a:xfrm>
            <a:prstGeom prst="ellipse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67C56C1-7C4E-1B4C-953A-DBF2D4AA4C5E}"/>
                </a:ext>
              </a:extLst>
            </p:cNvPr>
            <p:cNvSpPr/>
            <p:nvPr/>
          </p:nvSpPr>
          <p:spPr bwMode="auto">
            <a:xfrm>
              <a:off x="6094168" y="3957765"/>
              <a:ext cx="231354" cy="231440"/>
            </a:xfrm>
            <a:prstGeom prst="ellipse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</p:grpSp>
      <p:pic>
        <p:nvPicPr>
          <p:cNvPr id="16" name="Imagem 15">
            <a:extLst>
              <a:ext uri="{FF2B5EF4-FFF2-40B4-BE49-F238E27FC236}">
                <a16:creationId xmlns:a16="http://schemas.microsoft.com/office/drawing/2014/main" id="{84BDE16B-69FB-6D40-A8CB-93A2845812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684" y="2671786"/>
            <a:ext cx="2540000" cy="307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4107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7D4F48-BEF0-D14A-BB76-E0FB1EFC2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Pós-dominadores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6759ADB-08EF-6E4D-8BB9-559CA8515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95400"/>
            <a:ext cx="7772400" cy="5029200"/>
          </a:xfrm>
        </p:spPr>
        <p:txBody>
          <a:bodyPr/>
          <a:lstStyle/>
          <a:p>
            <a:r>
              <a:rPr lang="pt-BR" sz="2000" dirty="0"/>
              <a:t>Dado </a:t>
            </a:r>
            <a:r>
              <a:rPr lang="pt-BR" sz="2000" dirty="0" err="1"/>
              <a:t>G</a:t>
            </a:r>
            <a:r>
              <a:rPr lang="pt-BR" sz="2000" dirty="0"/>
              <a:t>, </a:t>
            </a:r>
            <a:r>
              <a:rPr lang="pt-BR" sz="2000" i="1" dirty="0" err="1">
                <a:solidFill>
                  <a:srgbClr val="FF0000"/>
                </a:solidFill>
              </a:rPr>
              <a:t>b</a:t>
            </a:r>
            <a:r>
              <a:rPr lang="pt-BR" sz="2000" i="1" dirty="0">
                <a:solidFill>
                  <a:srgbClr val="FF0000"/>
                </a:solidFill>
              </a:rPr>
              <a:t> pós-domina a</a:t>
            </a:r>
            <a:r>
              <a:rPr lang="pt-BR" sz="2000" dirty="0"/>
              <a:t> se todo o caminho de </a:t>
            </a:r>
            <a:r>
              <a:rPr lang="pt-BR" sz="2000" i="1" dirty="0"/>
              <a:t>a</a:t>
            </a:r>
            <a:r>
              <a:rPr lang="pt-BR" sz="2000" dirty="0"/>
              <a:t> até STOP contem </a:t>
            </a:r>
            <a:r>
              <a:rPr lang="pt-BR" sz="2000" i="1" dirty="0"/>
              <a:t>b</a:t>
            </a:r>
            <a:r>
              <a:rPr lang="pt-BR" sz="2000" dirty="0"/>
              <a:t>.</a:t>
            </a:r>
          </a:p>
          <a:p>
            <a:r>
              <a:rPr lang="pt-BR" sz="2000" dirty="0"/>
              <a:t>Considere </a:t>
            </a:r>
            <a:r>
              <a:rPr lang="pt-BR" sz="2000" dirty="0" err="1"/>
              <a:t>G</a:t>
            </a:r>
            <a:r>
              <a:rPr lang="pt-BR" sz="2000" dirty="0"/>
              <a:t>’ uma cópia do grafo de fluxo de controle </a:t>
            </a:r>
            <a:r>
              <a:rPr lang="pt-BR" sz="2000" dirty="0" err="1"/>
              <a:t>G</a:t>
            </a:r>
            <a:r>
              <a:rPr lang="pt-BR" sz="2000" dirty="0"/>
              <a:t> com todas as arestas invertidas. Os pós-dominadores correspondem aos dominadores computados no grafo </a:t>
            </a:r>
            <a:r>
              <a:rPr lang="pt-BR" sz="2000" dirty="0" err="1"/>
              <a:t>G</a:t>
            </a:r>
            <a:r>
              <a:rPr lang="pt-BR" sz="2000" dirty="0"/>
              <a:t>’.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FE68BCB-A919-5B44-9558-CECF11C96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BFE40-450A-4547-A419-92D367F25244}" type="slidenum">
              <a:rPr lang="de-DE" smtClean="0"/>
              <a:pPr/>
              <a:t>19</a:t>
            </a:fld>
            <a:endParaRPr lang="de-DE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4E3BDC9-E350-0443-9F65-287DC171A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92" y="3218445"/>
            <a:ext cx="1742732" cy="2722307"/>
          </a:xfrm>
          <a:prstGeom prst="rect">
            <a:avLst/>
          </a:prstGeom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35DD4D99-7C3A-1F42-AAE6-BF9939E0B659}"/>
              </a:ext>
            </a:extLst>
          </p:cNvPr>
          <p:cNvGrpSpPr/>
          <p:nvPr/>
        </p:nvGrpSpPr>
        <p:grpSpPr>
          <a:xfrm>
            <a:off x="2756978" y="3310989"/>
            <a:ext cx="1140275" cy="2523129"/>
            <a:chOff x="4315357" y="3499215"/>
            <a:chExt cx="1140275" cy="2523129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F92539D-C411-9740-B99D-DE55F6102186}"/>
                </a:ext>
              </a:extLst>
            </p:cNvPr>
            <p:cNvSpPr/>
            <p:nvPr/>
          </p:nvSpPr>
          <p:spPr bwMode="auto">
            <a:xfrm>
              <a:off x="4481357" y="3499215"/>
              <a:ext cx="737953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STOP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A2D2F5B-171F-7D47-8F38-0C3779680F85}"/>
                </a:ext>
              </a:extLst>
            </p:cNvPr>
            <p:cNvSpPr/>
            <p:nvPr/>
          </p:nvSpPr>
          <p:spPr bwMode="auto">
            <a:xfrm>
              <a:off x="4922877" y="4509735"/>
              <a:ext cx="33200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Z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36B167E-0EE8-114A-87F4-605EAD145B9B}"/>
                </a:ext>
              </a:extLst>
            </p:cNvPr>
            <p:cNvSpPr/>
            <p:nvPr/>
          </p:nvSpPr>
          <p:spPr bwMode="auto">
            <a:xfrm>
              <a:off x="5123632" y="3969638"/>
              <a:ext cx="33200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Y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1E0913F7-9247-DA49-92A7-3676CB3BC712}"/>
                </a:ext>
              </a:extLst>
            </p:cNvPr>
            <p:cNvSpPr/>
            <p:nvPr/>
          </p:nvSpPr>
          <p:spPr bwMode="auto">
            <a:xfrm>
              <a:off x="4315357" y="4552297"/>
              <a:ext cx="33200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W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2362E9A-DB4C-5140-B55B-1585E9C8C833}"/>
                </a:ext>
              </a:extLst>
            </p:cNvPr>
            <p:cNvSpPr/>
            <p:nvPr/>
          </p:nvSpPr>
          <p:spPr bwMode="auto">
            <a:xfrm>
              <a:off x="4647357" y="5102084"/>
              <a:ext cx="33200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E2695BA-B439-F74E-83CE-DF8A9DEA4AC5}"/>
                </a:ext>
              </a:extLst>
            </p:cNvPr>
            <p:cNvSpPr/>
            <p:nvPr/>
          </p:nvSpPr>
          <p:spPr bwMode="auto">
            <a:xfrm>
              <a:off x="4413863" y="5676110"/>
              <a:ext cx="81007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START</a:t>
              </a:r>
            </a:p>
          </p:txBody>
        </p:sp>
        <p:cxnSp>
          <p:nvCxnSpPr>
            <p:cNvPr id="14" name="Conector de Seta Reta 13">
              <a:extLst>
                <a:ext uri="{FF2B5EF4-FFF2-40B4-BE49-F238E27FC236}">
                  <a16:creationId xmlns:a16="http://schemas.microsoft.com/office/drawing/2014/main" id="{0460D300-DC50-3844-85C1-4F60E3CBCA36}"/>
                </a:ext>
              </a:extLst>
            </p:cNvPr>
            <p:cNvCxnSpPr>
              <a:cxnSpLocks/>
              <a:stCxn id="13" idx="0"/>
              <a:endCxn id="12" idx="4"/>
            </p:cNvCxnSpPr>
            <p:nvPr/>
          </p:nvCxnSpPr>
          <p:spPr bwMode="auto">
            <a:xfrm flipH="1" flipV="1">
              <a:off x="4813357" y="5448318"/>
              <a:ext cx="5541" cy="227792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15" name="Conector de Seta Reta 14">
              <a:extLst>
                <a:ext uri="{FF2B5EF4-FFF2-40B4-BE49-F238E27FC236}">
                  <a16:creationId xmlns:a16="http://schemas.microsoft.com/office/drawing/2014/main" id="{99F49221-3ECD-3F42-8C12-3C5C318B88AB}"/>
                </a:ext>
              </a:extLst>
            </p:cNvPr>
            <p:cNvCxnSpPr>
              <a:cxnSpLocks/>
              <a:stCxn id="12" idx="1"/>
              <a:endCxn id="11" idx="4"/>
            </p:cNvCxnSpPr>
            <p:nvPr/>
          </p:nvCxnSpPr>
          <p:spPr bwMode="auto">
            <a:xfrm flipH="1" flipV="1">
              <a:off x="4481357" y="4898531"/>
              <a:ext cx="214620" cy="254258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16" name="Conector de Seta Reta 15">
              <a:extLst>
                <a:ext uri="{FF2B5EF4-FFF2-40B4-BE49-F238E27FC236}">
                  <a16:creationId xmlns:a16="http://schemas.microsoft.com/office/drawing/2014/main" id="{28288CBA-F62E-C34B-ABA1-EB9C61441C7A}"/>
                </a:ext>
              </a:extLst>
            </p:cNvPr>
            <p:cNvCxnSpPr>
              <a:cxnSpLocks/>
              <a:stCxn id="12" idx="7"/>
              <a:endCxn id="9" idx="4"/>
            </p:cNvCxnSpPr>
            <p:nvPr/>
          </p:nvCxnSpPr>
          <p:spPr bwMode="auto">
            <a:xfrm flipV="1">
              <a:off x="4930737" y="4855969"/>
              <a:ext cx="158140" cy="296820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17" name="Conector de Seta Reta 16">
              <a:extLst>
                <a:ext uri="{FF2B5EF4-FFF2-40B4-BE49-F238E27FC236}">
                  <a16:creationId xmlns:a16="http://schemas.microsoft.com/office/drawing/2014/main" id="{33406611-CED1-7848-9490-D1C9E3221DD7}"/>
                </a:ext>
              </a:extLst>
            </p:cNvPr>
            <p:cNvCxnSpPr>
              <a:cxnSpLocks/>
              <a:stCxn id="9" idx="7"/>
              <a:endCxn id="10" idx="4"/>
            </p:cNvCxnSpPr>
            <p:nvPr/>
          </p:nvCxnSpPr>
          <p:spPr bwMode="auto">
            <a:xfrm flipV="1">
              <a:off x="5206257" y="4315872"/>
              <a:ext cx="83375" cy="244568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AE488B2A-5416-CF4F-914F-19EF7CD41C4D}"/>
                </a:ext>
              </a:extLst>
            </p:cNvPr>
            <p:cNvCxnSpPr>
              <a:cxnSpLocks/>
              <a:stCxn id="11" idx="0"/>
              <a:endCxn id="10" idx="2"/>
            </p:cNvCxnSpPr>
            <p:nvPr/>
          </p:nvCxnSpPr>
          <p:spPr bwMode="auto">
            <a:xfrm flipV="1">
              <a:off x="4481357" y="4142755"/>
              <a:ext cx="642275" cy="409542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3933DA34-2671-F44D-ADC0-6DB30A36D14E}"/>
                </a:ext>
              </a:extLst>
            </p:cNvPr>
            <p:cNvCxnSpPr>
              <a:cxnSpLocks/>
              <a:stCxn id="10" idx="1"/>
              <a:endCxn id="8" idx="4"/>
            </p:cNvCxnSpPr>
            <p:nvPr/>
          </p:nvCxnSpPr>
          <p:spPr bwMode="auto">
            <a:xfrm flipH="1" flipV="1">
              <a:off x="4850334" y="3845449"/>
              <a:ext cx="321918" cy="174894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20" name="Conector de Seta Reta 19">
              <a:extLst>
                <a:ext uri="{FF2B5EF4-FFF2-40B4-BE49-F238E27FC236}">
                  <a16:creationId xmlns:a16="http://schemas.microsoft.com/office/drawing/2014/main" id="{1BD54B0A-39E0-8A4D-85CF-6D49A4A1BEC0}"/>
                </a:ext>
              </a:extLst>
            </p:cNvPr>
            <p:cNvCxnSpPr>
              <a:cxnSpLocks/>
              <a:stCxn id="11" idx="0"/>
              <a:endCxn id="8" idx="4"/>
            </p:cNvCxnSpPr>
            <p:nvPr/>
          </p:nvCxnSpPr>
          <p:spPr bwMode="auto">
            <a:xfrm flipV="1">
              <a:off x="4481357" y="3845449"/>
              <a:ext cx="368977" cy="706848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aphicFrame>
        <p:nvGraphicFramePr>
          <p:cNvPr id="21" name="Tabela 20">
            <a:extLst>
              <a:ext uri="{FF2B5EF4-FFF2-40B4-BE49-F238E27FC236}">
                <a16:creationId xmlns:a16="http://schemas.microsoft.com/office/drawing/2014/main" id="{81514927-E3A7-3044-90AC-CEFC6AD4B4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185202"/>
              </p:ext>
            </p:extLst>
          </p:nvPr>
        </p:nvGraphicFramePr>
        <p:xfrm>
          <a:off x="4236612" y="2541766"/>
          <a:ext cx="3158854" cy="20287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0698">
                  <a:extLst>
                    <a:ext uri="{9D8B030D-6E8A-4147-A177-3AD203B41FA5}">
                      <a16:colId xmlns:a16="http://schemas.microsoft.com/office/drawing/2014/main" val="3711358545"/>
                    </a:ext>
                  </a:extLst>
                </a:gridCol>
                <a:gridCol w="604520">
                  <a:extLst>
                    <a:ext uri="{9D8B030D-6E8A-4147-A177-3AD203B41FA5}">
                      <a16:colId xmlns:a16="http://schemas.microsoft.com/office/drawing/2014/main" val="3781359768"/>
                    </a:ext>
                  </a:extLst>
                </a:gridCol>
                <a:gridCol w="400425">
                  <a:extLst>
                    <a:ext uri="{9D8B030D-6E8A-4147-A177-3AD203B41FA5}">
                      <a16:colId xmlns:a16="http://schemas.microsoft.com/office/drawing/2014/main" val="1906120123"/>
                    </a:ext>
                  </a:extLst>
                </a:gridCol>
                <a:gridCol w="355918">
                  <a:extLst>
                    <a:ext uri="{9D8B030D-6E8A-4147-A177-3AD203B41FA5}">
                      <a16:colId xmlns:a16="http://schemas.microsoft.com/office/drawing/2014/main" val="3158034303"/>
                    </a:ext>
                  </a:extLst>
                </a:gridCol>
                <a:gridCol w="290830">
                  <a:extLst>
                    <a:ext uri="{9D8B030D-6E8A-4147-A177-3AD203B41FA5}">
                      <a16:colId xmlns:a16="http://schemas.microsoft.com/office/drawing/2014/main" val="2019844811"/>
                    </a:ext>
                  </a:extLst>
                </a:gridCol>
                <a:gridCol w="301943">
                  <a:extLst>
                    <a:ext uri="{9D8B030D-6E8A-4147-A177-3AD203B41FA5}">
                      <a16:colId xmlns:a16="http://schemas.microsoft.com/office/drawing/2014/main" val="798634525"/>
                    </a:ext>
                  </a:extLst>
                </a:gridCol>
                <a:gridCol w="604520">
                  <a:extLst>
                    <a:ext uri="{9D8B030D-6E8A-4147-A177-3AD203B41FA5}">
                      <a16:colId xmlns:a16="http://schemas.microsoft.com/office/drawing/2014/main" val="25955150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b="1" i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Y</a:t>
                      </a:r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2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200" b="1" i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Z</a:t>
                      </a:r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200" b="1" i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X</a:t>
                      </a:r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START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6579554"/>
                  </a:ext>
                </a:extLst>
              </a:tr>
              <a:tr h="258899">
                <a:tc>
                  <a:txBody>
                    <a:bodyPr/>
                    <a:lstStyle/>
                    <a:p>
                      <a:r>
                        <a:rPr lang="pt-BR" sz="12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i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x</a:t>
                      </a:r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i="0" dirty="0" err="1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x</a:t>
                      </a:r>
                      <a:endParaRPr lang="pt-BR" sz="1200" b="1" i="0" dirty="0">
                        <a:solidFill>
                          <a:srgbClr val="FF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i="0" dirty="0" err="1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x</a:t>
                      </a:r>
                      <a:endParaRPr lang="pt-BR" sz="1200" b="1" i="0" dirty="0">
                        <a:solidFill>
                          <a:srgbClr val="FF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i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x</a:t>
                      </a:r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i="0" dirty="0" err="1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x</a:t>
                      </a:r>
                      <a:endParaRPr lang="pt-BR" sz="1200" b="1" i="0" dirty="0">
                        <a:solidFill>
                          <a:srgbClr val="FF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i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x</a:t>
                      </a:r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071643"/>
                  </a:ext>
                </a:extLst>
              </a:tr>
              <a:tr h="253819">
                <a:tc>
                  <a:txBody>
                    <a:bodyPr/>
                    <a:lstStyle/>
                    <a:p>
                      <a:r>
                        <a:rPr lang="pt-BR" sz="1200" b="1" i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Y</a:t>
                      </a:r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i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x</a:t>
                      </a:r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i="0" dirty="0" err="1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x</a:t>
                      </a:r>
                      <a:endParaRPr lang="pt-BR" sz="1200" b="1" i="0" dirty="0">
                        <a:solidFill>
                          <a:srgbClr val="FF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54992"/>
                  </a:ext>
                </a:extLst>
              </a:tr>
              <a:tr h="248739">
                <a:tc>
                  <a:txBody>
                    <a:bodyPr/>
                    <a:lstStyle/>
                    <a:p>
                      <a:r>
                        <a:rPr lang="pt-BR" sz="12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i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x</a:t>
                      </a:r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7235975"/>
                  </a:ext>
                </a:extLst>
              </a:tr>
              <a:tr h="278494">
                <a:tc>
                  <a:txBody>
                    <a:bodyPr/>
                    <a:lstStyle/>
                    <a:p>
                      <a:r>
                        <a:rPr lang="pt-BR" sz="1200" b="1" i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Z</a:t>
                      </a:r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i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x</a:t>
                      </a:r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7714219"/>
                  </a:ext>
                </a:extLst>
              </a:tr>
              <a:tr h="282122">
                <a:tc>
                  <a:txBody>
                    <a:bodyPr/>
                    <a:lstStyle/>
                    <a:p>
                      <a:r>
                        <a:rPr lang="pt-BR" sz="1200" b="1" i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X</a:t>
                      </a:r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i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x</a:t>
                      </a:r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i="0" dirty="0" err="1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x</a:t>
                      </a:r>
                      <a:endParaRPr lang="pt-BR" sz="1200" b="1" i="0" dirty="0">
                        <a:solidFill>
                          <a:srgbClr val="FF000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9839520"/>
                  </a:ext>
                </a:extLst>
              </a:tr>
              <a:tr h="250917">
                <a:tc>
                  <a:txBody>
                    <a:bodyPr/>
                    <a:lstStyle/>
                    <a:p>
                      <a:r>
                        <a:rPr lang="pt-BR" sz="1200" b="1" i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1" i="0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x</a:t>
                      </a:r>
                      <a:endParaRPr lang="pt-BR" sz="1200" b="1" i="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2926284"/>
                  </a:ext>
                </a:extLst>
              </a:tr>
            </a:tbl>
          </a:graphicData>
        </a:graphic>
      </p:graphicFrame>
      <p:grpSp>
        <p:nvGrpSpPr>
          <p:cNvPr id="22" name="Agrupar 21">
            <a:extLst>
              <a:ext uri="{FF2B5EF4-FFF2-40B4-BE49-F238E27FC236}">
                <a16:creationId xmlns:a16="http://schemas.microsoft.com/office/drawing/2014/main" id="{19F55611-18E2-8D40-9F4D-E433AF35A91E}"/>
              </a:ext>
            </a:extLst>
          </p:cNvPr>
          <p:cNvGrpSpPr/>
          <p:nvPr/>
        </p:nvGrpSpPr>
        <p:grpSpPr>
          <a:xfrm>
            <a:off x="4664847" y="5175558"/>
            <a:ext cx="2341182" cy="1170191"/>
            <a:chOff x="5182377" y="5548728"/>
            <a:chExt cx="2341182" cy="1170191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3ACE3B2-CD88-2F42-8CA5-DE6D45BFBC7D}"/>
                </a:ext>
              </a:extLst>
            </p:cNvPr>
            <p:cNvSpPr/>
            <p:nvPr/>
          </p:nvSpPr>
          <p:spPr bwMode="auto">
            <a:xfrm>
              <a:off x="5182377" y="5960275"/>
              <a:ext cx="737953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STOP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62F1208-E405-244E-86A3-35314DEDE784}"/>
                </a:ext>
              </a:extLst>
            </p:cNvPr>
            <p:cNvSpPr/>
            <p:nvPr/>
          </p:nvSpPr>
          <p:spPr bwMode="auto">
            <a:xfrm>
              <a:off x="6669499" y="5549065"/>
              <a:ext cx="33200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Z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3422B844-E7E3-7F43-8D32-99C92E305B8F}"/>
                </a:ext>
              </a:extLst>
            </p:cNvPr>
            <p:cNvSpPr/>
            <p:nvPr/>
          </p:nvSpPr>
          <p:spPr bwMode="auto">
            <a:xfrm>
              <a:off x="6147226" y="5548728"/>
              <a:ext cx="33200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Y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26" name="Conector de Seta Reta 25">
              <a:extLst>
                <a:ext uri="{FF2B5EF4-FFF2-40B4-BE49-F238E27FC236}">
                  <a16:creationId xmlns:a16="http://schemas.microsoft.com/office/drawing/2014/main" id="{73EA0A0F-5093-E245-A006-59803CD55573}"/>
                </a:ext>
              </a:extLst>
            </p:cNvPr>
            <p:cNvCxnSpPr>
              <a:cxnSpLocks/>
              <a:stCxn id="24" idx="2"/>
              <a:endCxn id="25" idx="6"/>
            </p:cNvCxnSpPr>
            <p:nvPr/>
          </p:nvCxnSpPr>
          <p:spPr bwMode="auto">
            <a:xfrm flipH="1" flipV="1">
              <a:off x="6479226" y="5721845"/>
              <a:ext cx="190273" cy="33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27" name="Conector de Seta Reta 26">
              <a:extLst>
                <a:ext uri="{FF2B5EF4-FFF2-40B4-BE49-F238E27FC236}">
                  <a16:creationId xmlns:a16="http://schemas.microsoft.com/office/drawing/2014/main" id="{81A90813-4F21-FE4F-97C5-ACDF71214421}"/>
                </a:ext>
              </a:extLst>
            </p:cNvPr>
            <p:cNvCxnSpPr>
              <a:cxnSpLocks/>
              <a:stCxn id="25" idx="2"/>
              <a:endCxn id="23" idx="7"/>
            </p:cNvCxnSpPr>
            <p:nvPr/>
          </p:nvCxnSpPr>
          <p:spPr bwMode="auto">
            <a:xfrm flipH="1">
              <a:off x="5812259" y="5721845"/>
              <a:ext cx="334967" cy="289135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594DBC8-D036-F744-B388-75B39EDF019A}"/>
                </a:ext>
              </a:extLst>
            </p:cNvPr>
            <p:cNvSpPr/>
            <p:nvPr/>
          </p:nvSpPr>
          <p:spPr bwMode="auto">
            <a:xfrm>
              <a:off x="6669499" y="6372685"/>
              <a:ext cx="85406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START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C5AC0D1F-988D-4241-A617-6A233B34E56F}"/>
                </a:ext>
              </a:extLst>
            </p:cNvPr>
            <p:cNvSpPr/>
            <p:nvPr/>
          </p:nvSpPr>
          <p:spPr bwMode="auto">
            <a:xfrm>
              <a:off x="6147226" y="6365324"/>
              <a:ext cx="33200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0" name="Conector de Seta Reta 29">
              <a:extLst>
                <a:ext uri="{FF2B5EF4-FFF2-40B4-BE49-F238E27FC236}">
                  <a16:creationId xmlns:a16="http://schemas.microsoft.com/office/drawing/2014/main" id="{6EAE7DD1-FD74-A14E-88E2-F1A1EB509B4A}"/>
                </a:ext>
              </a:extLst>
            </p:cNvPr>
            <p:cNvCxnSpPr>
              <a:cxnSpLocks/>
              <a:stCxn id="28" idx="2"/>
              <a:endCxn id="29" idx="6"/>
            </p:cNvCxnSpPr>
            <p:nvPr/>
          </p:nvCxnSpPr>
          <p:spPr bwMode="auto">
            <a:xfrm flipH="1" flipV="1">
              <a:off x="6479226" y="6538441"/>
              <a:ext cx="190273" cy="7361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31" name="Conector de Seta Reta 30">
              <a:extLst>
                <a:ext uri="{FF2B5EF4-FFF2-40B4-BE49-F238E27FC236}">
                  <a16:creationId xmlns:a16="http://schemas.microsoft.com/office/drawing/2014/main" id="{DBCA005F-7426-6C4B-AABE-2BAAC460CB3B}"/>
                </a:ext>
              </a:extLst>
            </p:cNvPr>
            <p:cNvCxnSpPr>
              <a:cxnSpLocks/>
              <a:stCxn id="29" idx="2"/>
              <a:endCxn id="23" idx="5"/>
            </p:cNvCxnSpPr>
            <p:nvPr/>
          </p:nvCxnSpPr>
          <p:spPr bwMode="auto">
            <a:xfrm flipH="1" flipV="1">
              <a:off x="5812259" y="6255804"/>
              <a:ext cx="334967" cy="28263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239C857-2A80-DE4D-A00F-3EB3092F2463}"/>
                </a:ext>
              </a:extLst>
            </p:cNvPr>
            <p:cNvSpPr/>
            <p:nvPr/>
          </p:nvSpPr>
          <p:spPr bwMode="auto">
            <a:xfrm>
              <a:off x="6156208" y="5951639"/>
              <a:ext cx="33200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W</a:t>
              </a:r>
            </a:p>
          </p:txBody>
        </p:sp>
        <p:cxnSp>
          <p:nvCxnSpPr>
            <p:cNvPr id="33" name="Conector de Seta Reta 32">
              <a:extLst>
                <a:ext uri="{FF2B5EF4-FFF2-40B4-BE49-F238E27FC236}">
                  <a16:creationId xmlns:a16="http://schemas.microsoft.com/office/drawing/2014/main" id="{7544B099-3004-994F-85B5-B4621F38F4A6}"/>
                </a:ext>
              </a:extLst>
            </p:cNvPr>
            <p:cNvCxnSpPr>
              <a:cxnSpLocks/>
              <a:stCxn id="32" idx="2"/>
              <a:endCxn id="23" idx="6"/>
            </p:cNvCxnSpPr>
            <p:nvPr/>
          </p:nvCxnSpPr>
          <p:spPr bwMode="auto">
            <a:xfrm flipH="1">
              <a:off x="5920330" y="6124756"/>
              <a:ext cx="235878" cy="8636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B7B0F064-96D1-FC49-B0D5-6B3CB921B663}"/>
              </a:ext>
            </a:extLst>
          </p:cNvPr>
          <p:cNvSpPr txBox="1"/>
          <p:nvPr/>
        </p:nvSpPr>
        <p:spPr>
          <a:xfrm>
            <a:off x="4165290" y="5986114"/>
            <a:ext cx="13420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árvore de</a:t>
            </a:r>
          </a:p>
          <a:p>
            <a:r>
              <a:rPr lang="pt-BR" sz="1400" dirty="0"/>
              <a:t>Pós-dominância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850170BF-3C42-FD4B-BD71-ABA7A9B1F209}"/>
              </a:ext>
            </a:extLst>
          </p:cNvPr>
          <p:cNvSpPr txBox="1"/>
          <p:nvPr/>
        </p:nvSpPr>
        <p:spPr>
          <a:xfrm>
            <a:off x="897195" y="5962262"/>
            <a:ext cx="1271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Grafo de fluxo de controle </a:t>
            </a:r>
            <a:r>
              <a:rPr lang="pt-BR" sz="1400" dirty="0" err="1"/>
              <a:t>G</a:t>
            </a:r>
            <a:endParaRPr lang="pt-BR" sz="1400" dirty="0"/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94AF02F4-FDB7-B540-A722-FEC4F41E3A9D}"/>
              </a:ext>
            </a:extLst>
          </p:cNvPr>
          <p:cNvSpPr txBox="1"/>
          <p:nvPr/>
        </p:nvSpPr>
        <p:spPr>
          <a:xfrm>
            <a:off x="2608495" y="5995243"/>
            <a:ext cx="12712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 err="1"/>
              <a:t>G</a:t>
            </a:r>
            <a:r>
              <a:rPr lang="pt-BR" sz="1400" dirty="0"/>
              <a:t>’ = </a:t>
            </a:r>
            <a:r>
              <a:rPr lang="pt-BR" sz="1400" dirty="0" err="1"/>
              <a:t>G</a:t>
            </a:r>
            <a:r>
              <a:rPr lang="pt-BR" sz="1400" dirty="0"/>
              <a:t> reverso</a:t>
            </a:r>
          </a:p>
        </p:txBody>
      </p:sp>
      <p:sp>
        <p:nvSpPr>
          <p:cNvPr id="37" name="Balão Retangular 36">
            <a:extLst>
              <a:ext uri="{FF2B5EF4-FFF2-40B4-BE49-F238E27FC236}">
                <a16:creationId xmlns:a16="http://schemas.microsoft.com/office/drawing/2014/main" id="{E314EE8C-7A3A-EB47-AC02-0CDE3569FF83}"/>
              </a:ext>
            </a:extLst>
          </p:cNvPr>
          <p:cNvSpPr/>
          <p:nvPr/>
        </p:nvSpPr>
        <p:spPr bwMode="auto">
          <a:xfrm>
            <a:off x="7128615" y="4727089"/>
            <a:ext cx="1927502" cy="1387176"/>
          </a:xfrm>
          <a:prstGeom prst="wedgeRectCallout">
            <a:avLst>
              <a:gd name="adj1" fmla="val -79331"/>
              <a:gd name="adj2" fmla="val -9710"/>
            </a:avLst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Árvore de pós-dominância</a:t>
            </a:r>
            <a:r>
              <a:rPr kumimoji="0" 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: se </a:t>
            </a:r>
            <a:r>
              <a:rPr kumimoji="0" lang="pt-B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Y</a:t>
            </a:r>
            <a:r>
              <a:rPr kumimoji="0" 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 pós-domina </a:t>
            </a:r>
            <a:r>
              <a:rPr kumimoji="0" lang="pt-B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Z</a:t>
            </a:r>
            <a:r>
              <a:rPr kumimoji="0" 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, então há um caminho de </a:t>
            </a:r>
            <a:r>
              <a:rPr kumimoji="0" lang="pt-B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Y</a:t>
            </a:r>
            <a:r>
              <a:rPr kumimoji="0" 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 para </a:t>
            </a:r>
            <a:r>
              <a:rPr kumimoji="0" lang="pt-B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Z</a:t>
            </a:r>
            <a:r>
              <a:rPr kumimoji="0" 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. Uma aresta de </a:t>
            </a:r>
            <a:r>
              <a:rPr kumimoji="0" lang="pt-B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Y</a:t>
            </a:r>
            <a:r>
              <a:rPr kumimoji="0" 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 para </a:t>
            </a:r>
            <a:r>
              <a:rPr kumimoji="0" lang="pt-B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Z</a:t>
            </a:r>
            <a:r>
              <a:rPr kumimoji="0" 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 indica que </a:t>
            </a:r>
            <a:r>
              <a:rPr kumimoji="0" lang="pt-B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Y</a:t>
            </a:r>
            <a:r>
              <a:rPr kumimoji="0" 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 é o pós-dominador imediato de </a:t>
            </a:r>
            <a:r>
              <a:rPr kumimoji="0" lang="pt-B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Z</a:t>
            </a:r>
            <a:endParaRPr kumimoji="0" lang="pt-B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255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  <p:bldP spid="3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Introdução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Para </a:t>
            </a:r>
            <a:r>
              <a:rPr lang="en-US" dirty="0" err="1"/>
              <a:t>raciocinar</a:t>
            </a:r>
            <a:r>
              <a:rPr lang="en-US" dirty="0"/>
              <a:t> </a:t>
            </a:r>
            <a:r>
              <a:rPr lang="en-US" dirty="0" err="1"/>
              <a:t>sobre</a:t>
            </a:r>
            <a:r>
              <a:rPr lang="en-US" dirty="0"/>
              <a:t> </a:t>
            </a:r>
            <a:r>
              <a:rPr lang="en-US" dirty="0" err="1"/>
              <a:t>programas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necessários</a:t>
            </a:r>
            <a:r>
              <a:rPr lang="en-US" dirty="0"/>
              <a:t> </a:t>
            </a:r>
            <a:r>
              <a:rPr lang="en-US" dirty="0" err="1"/>
              <a:t>modelos</a:t>
            </a:r>
            <a:endParaRPr lang="en-US" dirty="0"/>
          </a:p>
          <a:p>
            <a:r>
              <a:rPr lang="en-US" dirty="0" err="1"/>
              <a:t>Modelos</a:t>
            </a:r>
            <a:r>
              <a:rPr lang="en-US" dirty="0"/>
              <a:t> </a:t>
            </a:r>
            <a:r>
              <a:rPr lang="en-US" dirty="0" err="1"/>
              <a:t>tradicionais</a:t>
            </a:r>
            <a:r>
              <a:rPr lang="en-US" dirty="0"/>
              <a:t> </a:t>
            </a:r>
            <a:r>
              <a:rPr lang="en-US" dirty="0" err="1"/>
              <a:t>podem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díficeis</a:t>
            </a:r>
            <a:r>
              <a:rPr lang="en-US" dirty="0"/>
              <a:t> de </a:t>
            </a:r>
            <a:r>
              <a:rPr lang="en-US" dirty="0" err="1"/>
              <a:t>usar</a:t>
            </a:r>
            <a:endParaRPr lang="en-US" dirty="0"/>
          </a:p>
          <a:p>
            <a:pPr lvl="1"/>
            <a:r>
              <a:rPr lang="en-US" dirty="0"/>
              <a:t>Código </a:t>
            </a:r>
            <a:r>
              <a:rPr lang="en-US" dirty="0" err="1"/>
              <a:t>Compilado</a:t>
            </a:r>
            <a:endParaRPr lang="en-US" dirty="0"/>
          </a:p>
          <a:p>
            <a:pPr lvl="2"/>
            <a:r>
              <a:rPr lang="en-US" dirty="0" err="1"/>
              <a:t>Díficil</a:t>
            </a:r>
            <a:r>
              <a:rPr lang="en-US" dirty="0"/>
              <a:t> </a:t>
            </a:r>
            <a:r>
              <a:rPr lang="en-US" dirty="0" err="1"/>
              <a:t>separar</a:t>
            </a:r>
            <a:r>
              <a:rPr lang="en-US" dirty="0"/>
              <a:t> Código de dados</a:t>
            </a:r>
          </a:p>
          <a:p>
            <a:pPr lvl="1"/>
            <a:r>
              <a:rPr lang="en-US" dirty="0"/>
              <a:t>Código Fonte</a:t>
            </a:r>
          </a:p>
          <a:p>
            <a:pPr lvl="2"/>
            <a:r>
              <a:rPr lang="en-US" dirty="0" err="1"/>
              <a:t>Muito</a:t>
            </a:r>
            <a:r>
              <a:rPr lang="en-US" dirty="0"/>
              <a:t> </a:t>
            </a:r>
            <a:r>
              <a:rPr lang="en-US" dirty="0" err="1"/>
              <a:t>específico</a:t>
            </a:r>
            <a:r>
              <a:rPr lang="en-US" dirty="0"/>
              <a:t> para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linguagem</a:t>
            </a:r>
            <a:endParaRPr lang="en-US" dirty="0"/>
          </a:p>
          <a:p>
            <a:pPr lvl="2"/>
            <a:r>
              <a:rPr lang="en-US" dirty="0" err="1"/>
              <a:t>Díficil</a:t>
            </a:r>
            <a:r>
              <a:rPr lang="en-US" dirty="0"/>
              <a:t> </a:t>
            </a:r>
            <a:r>
              <a:rPr lang="en-US" dirty="0" err="1"/>
              <a:t>extrair</a:t>
            </a:r>
            <a:r>
              <a:rPr lang="en-US" dirty="0"/>
              <a:t> </a:t>
            </a:r>
            <a:r>
              <a:rPr lang="en-US" dirty="0" err="1"/>
              <a:t>relacionamentos</a:t>
            </a:r>
            <a:r>
              <a:rPr lang="en-US" dirty="0"/>
              <a:t> de </a:t>
            </a:r>
            <a:r>
              <a:rPr lang="en-US" dirty="0" err="1"/>
              <a:t>interesse</a:t>
            </a:r>
            <a:endParaRPr lang="en-US" dirty="0"/>
          </a:p>
          <a:p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melhores</a:t>
            </a:r>
            <a:r>
              <a:rPr lang="en-US" dirty="0"/>
              <a:t> </a:t>
            </a:r>
            <a:r>
              <a:rPr lang="en-US" dirty="0" err="1"/>
              <a:t>modelos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aqueles</a:t>
            </a:r>
            <a:r>
              <a:rPr lang="en-US" dirty="0"/>
              <a:t> que </a:t>
            </a:r>
            <a:r>
              <a:rPr lang="en-US" dirty="0" err="1"/>
              <a:t>tornam</a:t>
            </a:r>
            <a:r>
              <a:rPr lang="en-US" dirty="0"/>
              <a:t> </a:t>
            </a:r>
            <a:r>
              <a:rPr lang="en-US" dirty="0" err="1"/>
              <a:t>explícitos</a:t>
            </a:r>
            <a:r>
              <a:rPr lang="en-US" dirty="0"/>
              <a:t> o que se </a:t>
            </a:r>
            <a:r>
              <a:rPr lang="en-US" dirty="0" err="1"/>
              <a:t>quer</a:t>
            </a:r>
            <a:r>
              <a:rPr lang="en-US" dirty="0"/>
              <a:t> </a:t>
            </a:r>
            <a:r>
              <a:rPr lang="en-US" dirty="0" err="1"/>
              <a:t>analisar</a:t>
            </a:r>
            <a:endParaRPr lang="en-US" dirty="0"/>
          </a:p>
          <a:p>
            <a:pPr lvl="1"/>
            <a:r>
              <a:rPr lang="en-US" dirty="0" err="1"/>
              <a:t>Sintaxe</a:t>
            </a:r>
            <a:r>
              <a:rPr lang="en-US" dirty="0"/>
              <a:t>: </a:t>
            </a:r>
            <a:r>
              <a:rPr lang="en-US" dirty="0" err="1">
                <a:solidFill>
                  <a:srgbClr val="FF0000"/>
                </a:solidFill>
              </a:rPr>
              <a:t>árvores</a:t>
            </a:r>
            <a:r>
              <a:rPr lang="en-US" dirty="0">
                <a:solidFill>
                  <a:srgbClr val="FF0000"/>
                </a:solidFill>
              </a:rPr>
              <a:t> de </a:t>
            </a:r>
            <a:r>
              <a:rPr lang="en-US" dirty="0" err="1">
                <a:solidFill>
                  <a:srgbClr val="FF0000"/>
                </a:solidFill>
              </a:rPr>
              <a:t>sintaxe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abstrata</a:t>
            </a:r>
            <a:r>
              <a:rPr lang="en-US" dirty="0">
                <a:solidFill>
                  <a:srgbClr val="FF0000"/>
                </a:solidFill>
              </a:rPr>
              <a:t> – ASA/AST</a:t>
            </a:r>
          </a:p>
          <a:p>
            <a:pPr lvl="1"/>
            <a:r>
              <a:rPr lang="en-US" dirty="0" err="1"/>
              <a:t>Fluxo</a:t>
            </a:r>
            <a:r>
              <a:rPr lang="en-US" dirty="0"/>
              <a:t> de </a:t>
            </a:r>
            <a:r>
              <a:rPr lang="en-US" dirty="0" err="1"/>
              <a:t>controle</a:t>
            </a:r>
            <a:r>
              <a:rPr lang="en-US" dirty="0"/>
              <a:t>: </a:t>
            </a:r>
            <a:r>
              <a:rPr lang="en-US" dirty="0" err="1">
                <a:solidFill>
                  <a:srgbClr val="FF0000"/>
                </a:solidFill>
              </a:rPr>
              <a:t>grafos</a:t>
            </a:r>
            <a:r>
              <a:rPr lang="en-US" dirty="0">
                <a:solidFill>
                  <a:srgbClr val="FF0000"/>
                </a:solidFill>
              </a:rPr>
              <a:t> de </a:t>
            </a:r>
            <a:r>
              <a:rPr lang="en-US" dirty="0" err="1">
                <a:solidFill>
                  <a:srgbClr val="FF0000"/>
                </a:solidFill>
              </a:rPr>
              <a:t>fluxo</a:t>
            </a:r>
            <a:r>
              <a:rPr lang="en-US" dirty="0">
                <a:solidFill>
                  <a:srgbClr val="FF0000"/>
                </a:solidFill>
              </a:rPr>
              <a:t> de </a:t>
            </a:r>
            <a:r>
              <a:rPr lang="en-US" dirty="0" err="1">
                <a:solidFill>
                  <a:srgbClr val="FF0000"/>
                </a:solidFill>
              </a:rPr>
              <a:t>controle</a:t>
            </a:r>
            <a:r>
              <a:rPr lang="en-US" dirty="0">
                <a:solidFill>
                  <a:srgbClr val="FF0000"/>
                </a:solidFill>
              </a:rPr>
              <a:t> – GFC/CFG</a:t>
            </a:r>
          </a:p>
          <a:p>
            <a:pPr lvl="1"/>
            <a:r>
              <a:rPr lang="en-US" dirty="0" err="1"/>
              <a:t>Dependências</a:t>
            </a:r>
            <a:r>
              <a:rPr lang="en-US" dirty="0"/>
              <a:t>: </a:t>
            </a:r>
            <a:r>
              <a:rPr lang="en-US" dirty="0" err="1">
                <a:solidFill>
                  <a:srgbClr val="FF0000"/>
                </a:solidFill>
              </a:rPr>
              <a:t>grafos</a:t>
            </a:r>
            <a:r>
              <a:rPr lang="en-US" dirty="0">
                <a:solidFill>
                  <a:srgbClr val="FF0000"/>
                </a:solidFill>
              </a:rPr>
              <a:t> de </a:t>
            </a:r>
            <a:r>
              <a:rPr lang="en-US" dirty="0" err="1">
                <a:solidFill>
                  <a:srgbClr val="FF0000"/>
                </a:solidFill>
              </a:rPr>
              <a:t>dependência</a:t>
            </a:r>
            <a:r>
              <a:rPr lang="en-US" dirty="0">
                <a:solidFill>
                  <a:srgbClr val="FF0000"/>
                </a:solidFill>
              </a:rPr>
              <a:t> de </a:t>
            </a:r>
            <a:r>
              <a:rPr lang="en-US" dirty="0" err="1">
                <a:solidFill>
                  <a:srgbClr val="FF0000"/>
                </a:solidFill>
              </a:rPr>
              <a:t>programa</a:t>
            </a:r>
            <a:r>
              <a:rPr lang="en-US" dirty="0">
                <a:solidFill>
                  <a:srgbClr val="FF0000"/>
                </a:solidFill>
              </a:rPr>
              <a:t> – GDP/PDG</a:t>
            </a:r>
          </a:p>
          <a:p>
            <a:pPr lvl="1"/>
            <a:r>
              <a:rPr lang="en-US" dirty="0" err="1"/>
              <a:t>Chamadas</a:t>
            </a:r>
            <a:r>
              <a:rPr lang="en-US" dirty="0"/>
              <a:t> de </a:t>
            </a:r>
            <a:r>
              <a:rPr lang="en-US" dirty="0" err="1"/>
              <a:t>procedimentos</a:t>
            </a:r>
            <a:r>
              <a:rPr lang="en-US" dirty="0"/>
              <a:t> e </a:t>
            </a:r>
            <a:r>
              <a:rPr lang="en-US" dirty="0" err="1"/>
              <a:t>funções</a:t>
            </a:r>
            <a:r>
              <a:rPr lang="en-US" dirty="0"/>
              <a:t>: </a:t>
            </a:r>
            <a:r>
              <a:rPr lang="en-US" dirty="0" err="1">
                <a:solidFill>
                  <a:srgbClr val="FF0000"/>
                </a:solidFill>
              </a:rPr>
              <a:t>grafos</a:t>
            </a:r>
            <a:r>
              <a:rPr lang="en-US" dirty="0">
                <a:solidFill>
                  <a:srgbClr val="FF0000"/>
                </a:solidFill>
              </a:rPr>
              <a:t> de </a:t>
            </a:r>
            <a:r>
              <a:rPr lang="en-US" dirty="0" err="1">
                <a:solidFill>
                  <a:srgbClr val="FF0000"/>
                </a:solidFill>
              </a:rPr>
              <a:t>chamadas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BFE40-450A-4547-A419-92D367F25244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8989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7D4F48-BEF0-D14A-BB76-E0FB1EFC2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Dependência de Controle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6759ADB-08EF-6E4D-8BB9-559CA8515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95400"/>
            <a:ext cx="8106508" cy="2133600"/>
          </a:xfrm>
        </p:spPr>
        <p:txBody>
          <a:bodyPr/>
          <a:lstStyle/>
          <a:p>
            <a:r>
              <a:rPr lang="pt-BR" dirty="0"/>
              <a:t>Intuição</a:t>
            </a:r>
          </a:p>
          <a:p>
            <a:pPr lvl="1"/>
            <a:r>
              <a:rPr lang="pt-BR" dirty="0"/>
              <a:t>O </a:t>
            </a:r>
            <a:r>
              <a:rPr lang="pt-BR" dirty="0">
                <a:solidFill>
                  <a:srgbClr val="FF0000"/>
                </a:solidFill>
              </a:rPr>
              <a:t>nó </a:t>
            </a:r>
            <a:r>
              <a:rPr lang="pt-BR" i="1" dirty="0" err="1">
                <a:solidFill>
                  <a:srgbClr val="FF0000"/>
                </a:solidFill>
              </a:rPr>
              <a:t>Y</a:t>
            </a:r>
            <a:r>
              <a:rPr lang="pt-BR" dirty="0">
                <a:solidFill>
                  <a:srgbClr val="FF0000"/>
                </a:solidFill>
              </a:rPr>
              <a:t> tem dependência de controle em relação ao nó </a:t>
            </a:r>
            <a:r>
              <a:rPr lang="pt-BR" i="1" dirty="0" err="1">
                <a:solidFill>
                  <a:srgbClr val="FF0000"/>
                </a:solidFill>
              </a:rPr>
              <a:t>X</a:t>
            </a:r>
            <a:r>
              <a:rPr lang="pt-BR" dirty="0"/>
              <a:t> se </a:t>
            </a:r>
            <a:r>
              <a:rPr lang="pt-BR" i="1" dirty="0" err="1"/>
              <a:t>X</a:t>
            </a:r>
            <a:r>
              <a:rPr lang="pt-BR" dirty="0"/>
              <a:t> determina se </a:t>
            </a:r>
            <a:r>
              <a:rPr lang="pt-BR" i="1" dirty="0" err="1"/>
              <a:t>Y</a:t>
            </a:r>
            <a:r>
              <a:rPr lang="pt-BR" dirty="0"/>
              <a:t> é executado.</a:t>
            </a:r>
          </a:p>
          <a:p>
            <a:pPr lvl="1"/>
            <a:r>
              <a:rPr lang="pt-BR" dirty="0"/>
              <a:t>Formalmente, </a:t>
            </a:r>
            <a:r>
              <a:rPr lang="pt-BR" i="1" dirty="0" err="1"/>
              <a:t>Y</a:t>
            </a:r>
            <a:r>
              <a:rPr lang="pt-BR" dirty="0"/>
              <a:t> tem dependência de controle de </a:t>
            </a:r>
            <a:r>
              <a:rPr lang="pt-BR" i="1" dirty="0" err="1"/>
              <a:t>X</a:t>
            </a:r>
            <a:r>
              <a:rPr lang="pt-BR" dirty="0"/>
              <a:t> se e somente se</a:t>
            </a:r>
          </a:p>
          <a:p>
            <a:pPr lvl="2"/>
            <a:r>
              <a:rPr lang="pt-BR" dirty="0"/>
              <a:t>Há um caminho </a:t>
            </a:r>
            <a:r>
              <a:rPr lang="pt-BR" dirty="0" err="1">
                <a:solidFill>
                  <a:srgbClr val="FF0000"/>
                </a:solidFill>
              </a:rPr>
              <a:t>P</a:t>
            </a:r>
            <a:r>
              <a:rPr lang="pt-BR" dirty="0"/>
              <a:t> de </a:t>
            </a:r>
            <a:r>
              <a:rPr lang="pt-BR" i="1" dirty="0" err="1"/>
              <a:t>X</a:t>
            </a:r>
            <a:r>
              <a:rPr lang="pt-BR" dirty="0"/>
              <a:t> a </a:t>
            </a:r>
            <a:r>
              <a:rPr lang="pt-BR" i="1" dirty="0" err="1"/>
              <a:t>Y</a:t>
            </a:r>
            <a:r>
              <a:rPr lang="pt-BR" dirty="0"/>
              <a:t>  (no GFC) em que </a:t>
            </a:r>
            <a:r>
              <a:rPr lang="pt-BR" i="1" dirty="0" err="1"/>
              <a:t>Y</a:t>
            </a:r>
            <a:r>
              <a:rPr lang="pt-BR" dirty="0"/>
              <a:t> pós-domina todo </a:t>
            </a:r>
            <a:r>
              <a:rPr lang="pt-BR" i="1" dirty="0" err="1"/>
              <a:t>Z</a:t>
            </a:r>
            <a:r>
              <a:rPr lang="pt-BR" dirty="0"/>
              <a:t> em </a:t>
            </a:r>
            <a:r>
              <a:rPr lang="pt-BR" dirty="0" err="1"/>
              <a:t>P</a:t>
            </a:r>
            <a:r>
              <a:rPr lang="pt-BR" dirty="0"/>
              <a:t> e</a:t>
            </a:r>
          </a:p>
          <a:p>
            <a:pPr lvl="2"/>
            <a:r>
              <a:rPr lang="pt-BR" i="1" dirty="0" err="1"/>
              <a:t>Y</a:t>
            </a:r>
            <a:r>
              <a:rPr lang="pt-BR" dirty="0"/>
              <a:t> não pós-domina </a:t>
            </a:r>
            <a:r>
              <a:rPr lang="pt-BR" i="1" dirty="0" err="1"/>
              <a:t>X</a:t>
            </a:r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FE68BCB-A919-5B44-9558-CECF11C96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BFE40-450A-4547-A419-92D367F25244}" type="slidenum">
              <a:rPr lang="de-DE" smtClean="0"/>
              <a:pPr/>
              <a:t>20</a:t>
            </a:fld>
            <a:endParaRPr lang="de-DE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DF1478E-3685-1343-A12A-8EB9FCD06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286" y="3481752"/>
            <a:ext cx="1742732" cy="2722307"/>
          </a:xfrm>
          <a:prstGeom prst="rect">
            <a:avLst/>
          </a:prstGeom>
        </p:spPr>
      </p:pic>
      <p:sp>
        <p:nvSpPr>
          <p:cNvPr id="6" name="Balão Retangular 5">
            <a:extLst>
              <a:ext uri="{FF2B5EF4-FFF2-40B4-BE49-F238E27FC236}">
                <a16:creationId xmlns:a16="http://schemas.microsoft.com/office/drawing/2014/main" id="{755FB346-9FFA-3249-8FF3-33B2AFBA0DA3}"/>
              </a:ext>
            </a:extLst>
          </p:cNvPr>
          <p:cNvSpPr/>
          <p:nvPr/>
        </p:nvSpPr>
        <p:spPr bwMode="auto">
          <a:xfrm>
            <a:off x="3670863" y="5728664"/>
            <a:ext cx="1904999" cy="648512"/>
          </a:xfrm>
          <a:prstGeom prst="wedgeRectCallout">
            <a:avLst>
              <a:gd name="adj1" fmla="val -75216"/>
              <a:gd name="adj2" fmla="val -141090"/>
            </a:avLst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Se </a:t>
            </a:r>
            <a:r>
              <a:rPr kumimoji="0" lang="pt-B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Y</a:t>
            </a:r>
            <a:r>
              <a:rPr kumimoji="0" 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 tem dependência de controle em </a:t>
            </a:r>
            <a:r>
              <a:rPr kumimoji="0" lang="pt-B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X</a:t>
            </a:r>
            <a:r>
              <a:rPr kumimoji="0" 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, então </a:t>
            </a:r>
            <a:r>
              <a:rPr kumimoji="0" lang="pt-B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X</a:t>
            </a:r>
            <a:r>
              <a:rPr kumimoji="0" 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 deve ter duas saídas</a:t>
            </a:r>
          </a:p>
        </p:txBody>
      </p:sp>
      <p:grpSp>
        <p:nvGrpSpPr>
          <p:cNvPr id="82" name="Agrupar 81">
            <a:extLst>
              <a:ext uri="{FF2B5EF4-FFF2-40B4-BE49-F238E27FC236}">
                <a16:creationId xmlns:a16="http://schemas.microsoft.com/office/drawing/2014/main" id="{799CABB4-12D4-0540-8108-41BC5AEA9DFF}"/>
              </a:ext>
            </a:extLst>
          </p:cNvPr>
          <p:cNvGrpSpPr/>
          <p:nvPr/>
        </p:nvGrpSpPr>
        <p:grpSpPr>
          <a:xfrm>
            <a:off x="4330526" y="4351375"/>
            <a:ext cx="2302744" cy="1170191"/>
            <a:chOff x="5182377" y="5548728"/>
            <a:chExt cx="2302744" cy="1170191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D1FB4EC6-76A3-D049-852B-413E2F2F48FD}"/>
                </a:ext>
              </a:extLst>
            </p:cNvPr>
            <p:cNvSpPr/>
            <p:nvPr/>
          </p:nvSpPr>
          <p:spPr bwMode="auto">
            <a:xfrm>
              <a:off x="5182377" y="5960275"/>
              <a:ext cx="737953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STOP</a:t>
              </a: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4DB6DC1-E2D2-ED40-998F-70B6B71E856F}"/>
                </a:ext>
              </a:extLst>
            </p:cNvPr>
            <p:cNvSpPr/>
            <p:nvPr/>
          </p:nvSpPr>
          <p:spPr bwMode="auto">
            <a:xfrm>
              <a:off x="6669499" y="5549065"/>
              <a:ext cx="33200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Z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C9AB906-F0CE-B84A-8164-5D6A3F79B14B}"/>
                </a:ext>
              </a:extLst>
            </p:cNvPr>
            <p:cNvSpPr/>
            <p:nvPr/>
          </p:nvSpPr>
          <p:spPr bwMode="auto">
            <a:xfrm>
              <a:off x="6147226" y="5548728"/>
              <a:ext cx="33200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Y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46" name="Conector de Seta Reta 45">
              <a:extLst>
                <a:ext uri="{FF2B5EF4-FFF2-40B4-BE49-F238E27FC236}">
                  <a16:creationId xmlns:a16="http://schemas.microsoft.com/office/drawing/2014/main" id="{B462411D-04AC-794C-9501-70D6A6F123DB}"/>
                </a:ext>
              </a:extLst>
            </p:cNvPr>
            <p:cNvCxnSpPr>
              <a:cxnSpLocks/>
              <a:stCxn id="44" idx="2"/>
              <a:endCxn id="45" idx="6"/>
            </p:cNvCxnSpPr>
            <p:nvPr/>
          </p:nvCxnSpPr>
          <p:spPr bwMode="auto">
            <a:xfrm flipH="1" flipV="1">
              <a:off x="6479226" y="5721845"/>
              <a:ext cx="190273" cy="33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47" name="Conector de Seta Reta 46">
              <a:extLst>
                <a:ext uri="{FF2B5EF4-FFF2-40B4-BE49-F238E27FC236}">
                  <a16:creationId xmlns:a16="http://schemas.microsoft.com/office/drawing/2014/main" id="{23BB2FF9-236A-4E4D-91EE-4818981A1EA4}"/>
                </a:ext>
              </a:extLst>
            </p:cNvPr>
            <p:cNvCxnSpPr>
              <a:cxnSpLocks/>
              <a:stCxn id="45" idx="2"/>
              <a:endCxn id="43" idx="7"/>
            </p:cNvCxnSpPr>
            <p:nvPr/>
          </p:nvCxnSpPr>
          <p:spPr bwMode="auto">
            <a:xfrm flipH="1">
              <a:off x="5812259" y="5721845"/>
              <a:ext cx="334967" cy="289135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D5ECAC61-C90B-CB45-AC33-440E9023BA92}"/>
                </a:ext>
              </a:extLst>
            </p:cNvPr>
            <p:cNvSpPr/>
            <p:nvPr/>
          </p:nvSpPr>
          <p:spPr bwMode="auto">
            <a:xfrm>
              <a:off x="6669499" y="6372685"/>
              <a:ext cx="815622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START</a:t>
              </a: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852F5F9F-620C-914D-8712-7878FE0D6693}"/>
                </a:ext>
              </a:extLst>
            </p:cNvPr>
            <p:cNvSpPr/>
            <p:nvPr/>
          </p:nvSpPr>
          <p:spPr bwMode="auto">
            <a:xfrm>
              <a:off x="6147226" y="6365324"/>
              <a:ext cx="33200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51" name="Conector de Seta Reta 50">
              <a:extLst>
                <a:ext uri="{FF2B5EF4-FFF2-40B4-BE49-F238E27FC236}">
                  <a16:creationId xmlns:a16="http://schemas.microsoft.com/office/drawing/2014/main" id="{4B405FB5-4842-C141-BC41-4760448DAA75}"/>
                </a:ext>
              </a:extLst>
            </p:cNvPr>
            <p:cNvCxnSpPr>
              <a:cxnSpLocks/>
              <a:stCxn id="49" idx="2"/>
              <a:endCxn id="50" idx="6"/>
            </p:cNvCxnSpPr>
            <p:nvPr/>
          </p:nvCxnSpPr>
          <p:spPr bwMode="auto">
            <a:xfrm flipH="1" flipV="1">
              <a:off x="6479226" y="6538441"/>
              <a:ext cx="190273" cy="7361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52" name="Conector de Seta Reta 51">
              <a:extLst>
                <a:ext uri="{FF2B5EF4-FFF2-40B4-BE49-F238E27FC236}">
                  <a16:creationId xmlns:a16="http://schemas.microsoft.com/office/drawing/2014/main" id="{3829FD57-BCC4-9F44-ADAE-487729A5A5C2}"/>
                </a:ext>
              </a:extLst>
            </p:cNvPr>
            <p:cNvCxnSpPr>
              <a:cxnSpLocks/>
              <a:stCxn id="50" idx="2"/>
              <a:endCxn id="43" idx="5"/>
            </p:cNvCxnSpPr>
            <p:nvPr/>
          </p:nvCxnSpPr>
          <p:spPr bwMode="auto">
            <a:xfrm flipH="1" flipV="1">
              <a:off x="5812259" y="6255804"/>
              <a:ext cx="334967" cy="28263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06E282E7-1356-7D45-A92D-EB0566AAD923}"/>
                </a:ext>
              </a:extLst>
            </p:cNvPr>
            <p:cNvSpPr/>
            <p:nvPr/>
          </p:nvSpPr>
          <p:spPr bwMode="auto">
            <a:xfrm>
              <a:off x="6156208" y="5951639"/>
              <a:ext cx="33200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W</a:t>
              </a:r>
            </a:p>
          </p:txBody>
        </p:sp>
        <p:cxnSp>
          <p:nvCxnSpPr>
            <p:cNvPr id="56" name="Conector de Seta Reta 55">
              <a:extLst>
                <a:ext uri="{FF2B5EF4-FFF2-40B4-BE49-F238E27FC236}">
                  <a16:creationId xmlns:a16="http://schemas.microsoft.com/office/drawing/2014/main" id="{E537F7C6-0F89-9942-9126-214194BBA6ED}"/>
                </a:ext>
              </a:extLst>
            </p:cNvPr>
            <p:cNvCxnSpPr>
              <a:cxnSpLocks/>
              <a:stCxn id="55" idx="2"/>
              <a:endCxn id="43" idx="6"/>
            </p:cNvCxnSpPr>
            <p:nvPr/>
          </p:nvCxnSpPr>
          <p:spPr bwMode="auto">
            <a:xfrm flipH="1">
              <a:off x="5920330" y="6124756"/>
              <a:ext cx="235878" cy="8636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pic>
        <p:nvPicPr>
          <p:cNvPr id="7" name="Imagem 6">
            <a:extLst>
              <a:ext uri="{FF2B5EF4-FFF2-40B4-BE49-F238E27FC236}">
                <a16:creationId xmlns:a16="http://schemas.microsoft.com/office/drawing/2014/main" id="{EC4A62B3-CC02-0046-90A3-4C1F9912F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0222" y="3150084"/>
            <a:ext cx="1616271" cy="1428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25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7D4F48-BEF0-D14A-BB76-E0FB1EFC2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Dependência de Controle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6759ADB-08EF-6E4D-8BB9-559CA8515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95400"/>
            <a:ext cx="8106508" cy="576014"/>
          </a:xfrm>
        </p:spPr>
        <p:txBody>
          <a:bodyPr/>
          <a:lstStyle/>
          <a:p>
            <a:r>
              <a:rPr lang="pt-BR" dirty="0"/>
              <a:t>Um exemplo mais detalhado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FE68BCB-A919-5B44-9558-CECF11C96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BFE40-450A-4547-A419-92D367F25244}" type="slidenum">
              <a:rPr lang="de-DE" smtClean="0"/>
              <a:pPr/>
              <a:t>21</a:t>
            </a:fld>
            <a:endParaRPr lang="de-DE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FBD81529-BDF4-7B4E-A58D-1A2F71976E60}"/>
              </a:ext>
            </a:extLst>
          </p:cNvPr>
          <p:cNvSpPr/>
          <p:nvPr/>
        </p:nvSpPr>
        <p:spPr>
          <a:xfrm>
            <a:off x="1125520" y="1871414"/>
            <a:ext cx="2298400" cy="2246769"/>
          </a:xfrm>
          <a:prstGeom prst="rect">
            <a:avLst/>
          </a:prstGeom>
          <a:solidFill>
            <a:srgbClr val="FFFF99"/>
          </a:solidFill>
        </p:spPr>
        <p:txBody>
          <a:bodyPr wrap="square">
            <a:spAutoFit/>
          </a:bodyPr>
          <a:lstStyle/>
          <a:p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void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Y;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Y = </a:t>
            </a:r>
            <a:r>
              <a:rPr lang="en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condX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()) {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condZ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())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    return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}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W();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f(Y); </a:t>
            </a:r>
          </a:p>
          <a:p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pt-BR" sz="1400" dirty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EFD78C13-05EF-7C4B-B75D-A3FF2ADC3C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8420" y="1871414"/>
            <a:ext cx="1854200" cy="43688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49FB4C82-EBF7-6D4A-AE98-16490B675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4390948"/>
            <a:ext cx="3028852" cy="213177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0C940674-147D-2243-8F14-C0FA61D0B5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4924" y="2674054"/>
            <a:ext cx="2463800" cy="2489200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CFD47F42-310D-5747-9C28-D7312AD51EE3}"/>
              </a:ext>
            </a:extLst>
          </p:cNvPr>
          <p:cNvSpPr/>
          <p:nvPr/>
        </p:nvSpPr>
        <p:spPr bwMode="auto">
          <a:xfrm>
            <a:off x="8099760" y="3327400"/>
            <a:ext cx="304800" cy="304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70081A30-908A-B942-A9C8-4CB0DDE66E3F}"/>
              </a:ext>
            </a:extLst>
          </p:cNvPr>
          <p:cNvSpPr/>
          <p:nvPr/>
        </p:nvSpPr>
        <p:spPr bwMode="auto">
          <a:xfrm>
            <a:off x="6172200" y="4800600"/>
            <a:ext cx="304800" cy="304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6846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7D4F48-BEF0-D14A-BB76-E0FB1EFC2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Grafo de Dependência de Programa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6759ADB-08EF-6E4D-8BB9-559CA8515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95400"/>
            <a:ext cx="8106508" cy="576014"/>
          </a:xfrm>
        </p:spPr>
        <p:txBody>
          <a:bodyPr/>
          <a:lstStyle/>
          <a:p>
            <a:r>
              <a:rPr lang="pt-BR" dirty="0"/>
              <a:t>Dependências de Controle + </a:t>
            </a:r>
            <a:r>
              <a:rPr lang="pt-BR" dirty="0">
                <a:solidFill>
                  <a:srgbClr val="FF0000"/>
                </a:solidFill>
              </a:rPr>
              <a:t>Dados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FE68BCB-A919-5B44-9558-CECF11C96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BFE40-450A-4547-A419-92D367F25244}" type="slidenum">
              <a:rPr lang="de-DE" smtClean="0"/>
              <a:pPr/>
              <a:t>22</a:t>
            </a:fld>
            <a:endParaRPr lang="de-DE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FBD81529-BDF4-7B4E-A58D-1A2F71976E60}"/>
              </a:ext>
            </a:extLst>
          </p:cNvPr>
          <p:cNvSpPr/>
          <p:nvPr/>
        </p:nvSpPr>
        <p:spPr>
          <a:xfrm>
            <a:off x="1125520" y="1871414"/>
            <a:ext cx="2298400" cy="2246769"/>
          </a:xfrm>
          <a:prstGeom prst="rect">
            <a:avLst/>
          </a:prstGeom>
          <a:solidFill>
            <a:srgbClr val="FFFF99"/>
          </a:solidFill>
        </p:spPr>
        <p:txBody>
          <a:bodyPr wrap="square">
            <a:spAutoFit/>
          </a:bodyPr>
          <a:lstStyle/>
          <a:p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void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Y;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Y = </a:t>
            </a:r>
            <a:r>
              <a:rPr lang="en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condX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()) {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condZ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())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    return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}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W();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f(Y); </a:t>
            </a:r>
          </a:p>
          <a:p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pt-BR" sz="1400" dirty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EFD78C13-05EF-7C4B-B75D-A3FF2ADC3C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8420" y="1871414"/>
            <a:ext cx="1854200" cy="43688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49FB4C82-EBF7-6D4A-AE98-16490B675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4390948"/>
            <a:ext cx="3028852" cy="213177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0C940674-147D-2243-8F14-C0FA61D0B5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4924" y="2674054"/>
            <a:ext cx="2463800" cy="2489200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CFD47F42-310D-5747-9C28-D7312AD51EE3}"/>
              </a:ext>
            </a:extLst>
          </p:cNvPr>
          <p:cNvSpPr/>
          <p:nvPr/>
        </p:nvSpPr>
        <p:spPr bwMode="auto">
          <a:xfrm>
            <a:off x="8099760" y="3327400"/>
            <a:ext cx="304800" cy="304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70081A30-908A-B942-A9C8-4CB0DDE66E3F}"/>
              </a:ext>
            </a:extLst>
          </p:cNvPr>
          <p:cNvSpPr/>
          <p:nvPr/>
        </p:nvSpPr>
        <p:spPr bwMode="auto">
          <a:xfrm>
            <a:off x="6172200" y="4800600"/>
            <a:ext cx="304800" cy="304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17" name="Conector em Curva 16">
            <a:extLst>
              <a:ext uri="{FF2B5EF4-FFF2-40B4-BE49-F238E27FC236}">
                <a16:creationId xmlns:a16="http://schemas.microsoft.com/office/drawing/2014/main" id="{4BA915DB-6AC5-DB42-9AA0-FF17373CF672}"/>
              </a:ext>
            </a:extLst>
          </p:cNvPr>
          <p:cNvCxnSpPr>
            <a:cxnSpLocks/>
            <a:stCxn id="13" idx="3"/>
            <a:endCxn id="27" idx="2"/>
          </p:cNvCxnSpPr>
          <p:nvPr/>
        </p:nvCxnSpPr>
        <p:spPr bwMode="auto">
          <a:xfrm flipH="1">
            <a:off x="6324600" y="3479800"/>
            <a:ext cx="2079960" cy="1625600"/>
          </a:xfrm>
          <a:prstGeom prst="curvedConnector4">
            <a:avLst>
              <a:gd name="adj1" fmla="val -10991"/>
              <a:gd name="adj2" fmla="val 114063"/>
            </a:avLst>
          </a:prstGeom>
          <a:noFill/>
          <a:ln w="9525" cap="flat" cmpd="sng" algn="ctr">
            <a:solidFill>
              <a:srgbClr val="FF0000"/>
            </a:solidFill>
            <a:prstDash val="dash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6998389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7D4F48-BEF0-D14A-BB76-E0FB1EFC2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Aplicações de Grafos de Dependência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6759ADB-08EF-6E4D-8BB9-559CA8515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95399"/>
            <a:ext cx="7772400" cy="4785911"/>
          </a:xfrm>
        </p:spPr>
        <p:txBody>
          <a:bodyPr/>
          <a:lstStyle/>
          <a:p>
            <a:r>
              <a:rPr lang="pt-BR" dirty="0"/>
              <a:t>Otimização</a:t>
            </a:r>
          </a:p>
          <a:p>
            <a:pPr lvl="1"/>
            <a:r>
              <a:rPr lang="pt-BR" dirty="0"/>
              <a:t>Detecção de paralelismo (através de fatiamento de código)</a:t>
            </a:r>
          </a:p>
          <a:p>
            <a:pPr lvl="2"/>
            <a:r>
              <a:rPr lang="pt-BR" dirty="0"/>
              <a:t>Fluxos de controle sem dependência de dados podem ser executados em paralelo</a:t>
            </a:r>
          </a:p>
          <a:p>
            <a:pPr lvl="1"/>
            <a:r>
              <a:rPr lang="pt-BR" dirty="0"/>
              <a:t>Mover código invariante do interior de laços</a:t>
            </a:r>
          </a:p>
          <a:p>
            <a:pPr lvl="2"/>
            <a:r>
              <a:rPr lang="pt-BR" dirty="0"/>
              <a:t>Fluxos independentes do laço podem ser removidos</a:t>
            </a:r>
          </a:p>
          <a:p>
            <a:pPr lvl="1"/>
            <a:r>
              <a:rPr lang="pt-BR" dirty="0"/>
              <a:t>Combinar/Eliminar/Desenrolar laços</a:t>
            </a:r>
          </a:p>
          <a:p>
            <a:pPr lvl="2"/>
            <a:r>
              <a:rPr lang="pt-BR" dirty="0"/>
              <a:t>Laços podem ser </a:t>
            </a:r>
            <a:r>
              <a:rPr lang="pt-BR" dirty="0" err="1"/>
              <a:t>refatorados</a:t>
            </a:r>
            <a:r>
              <a:rPr lang="pt-BR" dirty="0"/>
              <a:t> para privilegiar cache ou eliminar redundância</a:t>
            </a:r>
          </a:p>
          <a:p>
            <a:r>
              <a:rPr lang="pt-BR" dirty="0"/>
              <a:t>Fatiamento</a:t>
            </a:r>
          </a:p>
          <a:p>
            <a:pPr lvl="1"/>
            <a:r>
              <a:rPr lang="pt-BR" dirty="0"/>
              <a:t>Ofuscamento/</a:t>
            </a:r>
            <a:r>
              <a:rPr lang="pt-BR" dirty="0" err="1"/>
              <a:t>Refatoração</a:t>
            </a:r>
            <a:endParaRPr lang="pt-BR" dirty="0"/>
          </a:p>
          <a:p>
            <a:pPr lvl="2"/>
            <a:r>
              <a:rPr lang="pt-BR" dirty="0"/>
              <a:t>Versão equivalente de código (diferente do original na forma) pode ser gerada</a:t>
            </a:r>
          </a:p>
          <a:p>
            <a:pPr lvl="1"/>
            <a:r>
              <a:rPr lang="pt-BR" dirty="0"/>
              <a:t>Depuração através de isolamento de erros</a:t>
            </a:r>
          </a:p>
          <a:p>
            <a:pPr lvl="2"/>
            <a:r>
              <a:rPr lang="pt-BR" dirty="0"/>
              <a:t>Apenas fluxo de controle dependente de erro pode ser destacado</a:t>
            </a:r>
          </a:p>
          <a:p>
            <a:r>
              <a:rPr lang="pt-BR" dirty="0"/>
              <a:t>Assinatura</a:t>
            </a:r>
          </a:p>
          <a:p>
            <a:pPr lvl="1"/>
            <a:r>
              <a:rPr lang="pt-BR" dirty="0"/>
              <a:t>Código descrito por sua natureza funcional de forma que plágio pode ser detectado</a:t>
            </a:r>
          </a:p>
          <a:p>
            <a:pPr marL="914400" lvl="2" indent="0">
              <a:buNone/>
            </a:pPr>
            <a:endParaRPr lang="pt-BR" dirty="0"/>
          </a:p>
          <a:p>
            <a:pPr lvl="1"/>
            <a:endParaRPr lang="pt-BR" dirty="0"/>
          </a:p>
          <a:p>
            <a:pPr marL="0" indent="0">
              <a:buNone/>
            </a:pPr>
            <a:endParaRPr lang="pt-BR" dirty="0"/>
          </a:p>
          <a:p>
            <a:pPr lvl="1"/>
            <a:endParaRPr lang="pt-BR" dirty="0"/>
          </a:p>
          <a:p>
            <a:pPr lvl="1"/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FE68BCB-A919-5B44-9558-CECF11C96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BFE40-450A-4547-A419-92D367F25244}" type="slidenum">
              <a:rPr lang="de-DE" smtClean="0"/>
              <a:pPr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459134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7D4F48-BEF0-D14A-BB76-E0FB1EFC2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Grafos de Chamada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6759ADB-08EF-6E4D-8BB9-559CA8515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95399"/>
            <a:ext cx="7772400" cy="1234441"/>
          </a:xfrm>
        </p:spPr>
        <p:txBody>
          <a:bodyPr/>
          <a:lstStyle/>
          <a:p>
            <a:r>
              <a:rPr lang="pt-BR" dirty="0"/>
              <a:t>Capturam a composição do programa</a:t>
            </a:r>
          </a:p>
          <a:p>
            <a:pPr lvl="1"/>
            <a:r>
              <a:rPr lang="pt-BR" dirty="0"/>
              <a:t>Nós são funções</a:t>
            </a:r>
          </a:p>
          <a:p>
            <a:pPr lvl="1"/>
            <a:r>
              <a:rPr lang="pt-BR" dirty="0"/>
              <a:t>Arestas são chamadas de funções</a:t>
            </a:r>
          </a:p>
          <a:p>
            <a:pPr marL="914400" lvl="2" indent="0">
              <a:buNone/>
            </a:pPr>
            <a:endParaRPr lang="pt-BR" dirty="0"/>
          </a:p>
          <a:p>
            <a:pPr lvl="1"/>
            <a:endParaRPr lang="pt-BR" dirty="0"/>
          </a:p>
          <a:p>
            <a:pPr marL="0" indent="0">
              <a:buNone/>
            </a:pPr>
            <a:endParaRPr lang="pt-BR" dirty="0"/>
          </a:p>
          <a:p>
            <a:pPr lvl="1"/>
            <a:endParaRPr lang="pt-BR" dirty="0"/>
          </a:p>
          <a:p>
            <a:pPr lvl="1"/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FE68BCB-A919-5B44-9558-CECF11C96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BFE40-450A-4547-A419-92D367F25244}" type="slidenum">
              <a:rPr lang="de-DE" smtClean="0"/>
              <a:pPr/>
              <a:t>24</a:t>
            </a:fld>
            <a:endParaRPr lang="de-DE" dirty="0"/>
          </a:p>
        </p:txBody>
      </p: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5A66F2CB-EDCD-AD41-AE4D-03000928F22F}"/>
              </a:ext>
            </a:extLst>
          </p:cNvPr>
          <p:cNvGrpSpPr/>
          <p:nvPr/>
        </p:nvGrpSpPr>
        <p:grpSpPr>
          <a:xfrm>
            <a:off x="3116634" y="3004626"/>
            <a:ext cx="2203976" cy="1631744"/>
            <a:chOff x="2984554" y="3421186"/>
            <a:chExt cx="2203976" cy="1631744"/>
          </a:xfrm>
        </p:grpSpPr>
        <p:grpSp>
          <p:nvGrpSpPr>
            <p:cNvPr id="5" name="Agrupar 4">
              <a:extLst>
                <a:ext uri="{FF2B5EF4-FFF2-40B4-BE49-F238E27FC236}">
                  <a16:creationId xmlns:a16="http://schemas.microsoft.com/office/drawing/2014/main" id="{0D6B8C35-2480-A74C-ABBB-F2006191DD1A}"/>
                </a:ext>
              </a:extLst>
            </p:cNvPr>
            <p:cNvGrpSpPr/>
            <p:nvPr/>
          </p:nvGrpSpPr>
          <p:grpSpPr>
            <a:xfrm>
              <a:off x="2984554" y="3421186"/>
              <a:ext cx="2203976" cy="1631744"/>
              <a:chOff x="4486645" y="5960275"/>
              <a:chExt cx="2203976" cy="1631744"/>
            </a:xfrm>
          </p:grpSpPr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831D40A9-CDD9-B247-BC1E-90C640E89377}"/>
                  </a:ext>
                </a:extLst>
              </p:cNvPr>
              <p:cNvSpPr/>
              <p:nvPr/>
            </p:nvSpPr>
            <p:spPr bwMode="auto">
              <a:xfrm>
                <a:off x="5182377" y="5960275"/>
                <a:ext cx="737953" cy="346234"/>
              </a:xfrm>
              <a:prstGeom prst="ellipse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pt-BR" sz="1600" b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f1()</a:t>
                </a: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CE6208DC-CC80-0F4B-A6CE-71144F23334E}"/>
                  </a:ext>
                </a:extLst>
              </p:cNvPr>
              <p:cNvSpPr/>
              <p:nvPr/>
            </p:nvSpPr>
            <p:spPr bwMode="auto">
              <a:xfrm>
                <a:off x="4486645" y="7245785"/>
                <a:ext cx="737953" cy="346234"/>
              </a:xfrm>
              <a:prstGeom prst="ellipse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pt-BR" sz="1600" b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f21()</a:t>
                </a:r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C4F5BBA9-DA67-2A4A-A342-B1FA083AC747}"/>
                  </a:ext>
                </a:extLst>
              </p:cNvPr>
              <p:cNvSpPr/>
              <p:nvPr/>
            </p:nvSpPr>
            <p:spPr bwMode="auto">
              <a:xfrm>
                <a:off x="4554483" y="6521016"/>
                <a:ext cx="643075" cy="346234"/>
              </a:xfrm>
              <a:prstGeom prst="ellipse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pt-BR" sz="16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f11()</a:t>
                </a:r>
                <a:endParaRPr kumimoji="0" lang="pt-BR" sz="1600" b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9" name="Conector de Seta Reta 8">
                <a:extLst>
                  <a:ext uri="{FF2B5EF4-FFF2-40B4-BE49-F238E27FC236}">
                    <a16:creationId xmlns:a16="http://schemas.microsoft.com/office/drawing/2014/main" id="{93D321F0-A713-6F4F-A063-7EC428CD4E43}"/>
                  </a:ext>
                </a:extLst>
              </p:cNvPr>
              <p:cNvCxnSpPr>
                <a:cxnSpLocks/>
                <a:stCxn id="7" idx="0"/>
                <a:endCxn id="8" idx="4"/>
              </p:cNvCxnSpPr>
              <p:nvPr/>
            </p:nvCxnSpPr>
            <p:spPr bwMode="auto">
              <a:xfrm flipV="1">
                <a:off x="4855622" y="6867250"/>
                <a:ext cx="20399" cy="378535"/>
              </a:xfrm>
              <a:prstGeom prst="straightConnector1">
                <a:avLst/>
              </a:prstGeom>
              <a:noFill/>
              <a:ln w="15875" cap="flat" cmpd="sng" algn="ctr">
                <a:solidFill>
                  <a:schemeClr val="tx1"/>
                </a:solidFill>
                <a:prstDash val="solid"/>
                <a:round/>
                <a:headEnd type="triangle" w="med" len="med"/>
                <a:tailEnd type="none"/>
              </a:ln>
              <a:effectLst/>
            </p:spPr>
          </p:cxnSp>
          <p:cxnSp>
            <p:nvCxnSpPr>
              <p:cNvPr id="10" name="Conector de Seta Reta 9">
                <a:extLst>
                  <a:ext uri="{FF2B5EF4-FFF2-40B4-BE49-F238E27FC236}">
                    <a16:creationId xmlns:a16="http://schemas.microsoft.com/office/drawing/2014/main" id="{78C66301-FCAA-8048-94CB-A6BDBD6D40A1}"/>
                  </a:ext>
                </a:extLst>
              </p:cNvPr>
              <p:cNvCxnSpPr>
                <a:cxnSpLocks/>
                <a:stCxn id="8" idx="0"/>
                <a:endCxn id="6" idx="3"/>
              </p:cNvCxnSpPr>
              <p:nvPr/>
            </p:nvCxnSpPr>
            <p:spPr bwMode="auto">
              <a:xfrm flipV="1">
                <a:off x="4876021" y="6255804"/>
                <a:ext cx="414427" cy="265212"/>
              </a:xfrm>
              <a:prstGeom prst="straightConnector1">
                <a:avLst/>
              </a:prstGeom>
              <a:noFill/>
              <a:ln w="15875" cap="flat" cmpd="sng" algn="ctr">
                <a:solidFill>
                  <a:schemeClr val="tx1"/>
                </a:solidFill>
                <a:prstDash val="solid"/>
                <a:round/>
                <a:headEnd type="triangle" w="med" len="med"/>
                <a:tailEnd type="none"/>
              </a:ln>
              <a:effectLst/>
            </p:spPr>
          </p:cxn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7D1B7396-A98B-5B40-91FD-E7924171D3C7}"/>
                  </a:ext>
                </a:extLst>
              </p:cNvPr>
              <p:cNvSpPr/>
              <p:nvPr/>
            </p:nvSpPr>
            <p:spPr bwMode="auto">
              <a:xfrm>
                <a:off x="5874999" y="7245785"/>
                <a:ext cx="815622" cy="346234"/>
              </a:xfrm>
              <a:prstGeom prst="ellipse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pt-BR" sz="1600" b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f31()</a:t>
                </a:r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52F6B020-70C1-B84C-A4B7-69CD1B6404D6}"/>
                  </a:ext>
                </a:extLst>
              </p:cNvPr>
              <p:cNvSpPr/>
              <p:nvPr/>
            </p:nvSpPr>
            <p:spPr bwMode="auto">
              <a:xfrm>
                <a:off x="5920330" y="6524163"/>
                <a:ext cx="715336" cy="346234"/>
              </a:xfrm>
              <a:prstGeom prst="ellipse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pt-BR" sz="16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f</a:t>
                </a:r>
                <a:r>
                  <a:rPr kumimoji="0" lang="pt-BR" sz="1600" b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12()</a:t>
                </a:r>
              </a:p>
            </p:txBody>
          </p:sp>
          <p:cxnSp>
            <p:nvCxnSpPr>
              <p:cNvPr id="14" name="Conector de Seta Reta 13">
                <a:extLst>
                  <a:ext uri="{FF2B5EF4-FFF2-40B4-BE49-F238E27FC236}">
                    <a16:creationId xmlns:a16="http://schemas.microsoft.com/office/drawing/2014/main" id="{91C2820F-D634-7E4B-BA36-5CC153C35468}"/>
                  </a:ext>
                </a:extLst>
              </p:cNvPr>
              <p:cNvCxnSpPr>
                <a:cxnSpLocks/>
                <a:stCxn id="12" idx="0"/>
                <a:endCxn id="6" idx="5"/>
              </p:cNvCxnSpPr>
              <p:nvPr/>
            </p:nvCxnSpPr>
            <p:spPr bwMode="auto">
              <a:xfrm flipH="1" flipV="1">
                <a:off x="5812259" y="6255804"/>
                <a:ext cx="465739" cy="268359"/>
              </a:xfrm>
              <a:prstGeom prst="straightConnector1">
                <a:avLst/>
              </a:prstGeom>
              <a:noFill/>
              <a:ln w="15875" cap="flat" cmpd="sng" algn="ctr">
                <a:solidFill>
                  <a:schemeClr val="tx1"/>
                </a:solidFill>
                <a:prstDash val="solid"/>
                <a:round/>
                <a:headEnd type="triangle" w="med" len="med"/>
                <a:tailEnd type="none"/>
              </a:ln>
              <a:effectLst/>
            </p:spPr>
          </p:cxnSp>
        </p:grpSp>
        <p:cxnSp>
          <p:nvCxnSpPr>
            <p:cNvPr id="37" name="Conector em Curva 36">
              <a:extLst>
                <a:ext uri="{FF2B5EF4-FFF2-40B4-BE49-F238E27FC236}">
                  <a16:creationId xmlns:a16="http://schemas.microsoft.com/office/drawing/2014/main" id="{F1CB83CF-EABF-264F-9D77-567887BDDFF6}"/>
                </a:ext>
              </a:extLst>
            </p:cNvPr>
            <p:cNvCxnSpPr>
              <a:stCxn id="7" idx="7"/>
              <a:endCxn id="11" idx="1"/>
            </p:cNvCxnSpPr>
            <p:nvPr/>
          </p:nvCxnSpPr>
          <p:spPr bwMode="auto">
            <a:xfrm rot="5400000" flipH="1" flipV="1">
              <a:off x="4053394" y="4318443"/>
              <a:ext cx="12700" cy="877917"/>
            </a:xfrm>
            <a:prstGeom prst="curvedConnector3">
              <a:avLst>
                <a:gd name="adj1" fmla="val 2199252"/>
              </a:avLst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8" name="Conector em Curva 37">
              <a:extLst>
                <a:ext uri="{FF2B5EF4-FFF2-40B4-BE49-F238E27FC236}">
                  <a16:creationId xmlns:a16="http://schemas.microsoft.com/office/drawing/2014/main" id="{A2BA5428-372C-7544-B50E-69A399185096}"/>
                </a:ext>
              </a:extLst>
            </p:cNvPr>
            <p:cNvCxnSpPr>
              <a:cxnSpLocks/>
              <a:stCxn id="11" idx="3"/>
              <a:endCxn id="7" idx="5"/>
            </p:cNvCxnSpPr>
            <p:nvPr/>
          </p:nvCxnSpPr>
          <p:spPr bwMode="auto">
            <a:xfrm rot="5400000">
              <a:off x="4053395" y="4563267"/>
              <a:ext cx="12700" cy="877917"/>
            </a:xfrm>
            <a:prstGeom prst="curvedConnector3">
              <a:avLst>
                <a:gd name="adj1" fmla="val 2199252"/>
              </a:avLst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22828071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Conclusões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Representações</a:t>
            </a:r>
            <a:r>
              <a:rPr lang="en-US" dirty="0"/>
              <a:t> </a:t>
            </a:r>
            <a:r>
              <a:rPr lang="en-US" dirty="0" err="1"/>
              <a:t>podem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obtidas</a:t>
            </a:r>
            <a:r>
              <a:rPr lang="en-US" dirty="0"/>
              <a:t> </a:t>
            </a:r>
            <a:r>
              <a:rPr lang="en-US" dirty="0" err="1"/>
              <a:t>tanto</a:t>
            </a:r>
            <a:r>
              <a:rPr lang="en-US" dirty="0"/>
              <a:t> </a:t>
            </a:r>
            <a:r>
              <a:rPr lang="en-US" dirty="0" err="1"/>
              <a:t>sobre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programas</a:t>
            </a:r>
            <a:r>
              <a:rPr lang="en-US" dirty="0"/>
              <a:t> (</a:t>
            </a:r>
            <a:r>
              <a:rPr lang="en-US" dirty="0" err="1"/>
              <a:t>representações</a:t>
            </a:r>
            <a:r>
              <a:rPr lang="en-US" dirty="0"/>
              <a:t> </a:t>
            </a:r>
            <a:r>
              <a:rPr lang="en-US" dirty="0" err="1"/>
              <a:t>estáticas</a:t>
            </a:r>
            <a:r>
              <a:rPr lang="en-US" dirty="0"/>
              <a:t> que </a:t>
            </a:r>
            <a:r>
              <a:rPr lang="en-US" dirty="0" err="1"/>
              <a:t>possibilitam</a:t>
            </a:r>
            <a:r>
              <a:rPr lang="en-US" dirty="0"/>
              <a:t> </a:t>
            </a:r>
            <a:r>
              <a:rPr lang="en-US" dirty="0" err="1"/>
              <a:t>análise</a:t>
            </a:r>
            <a:r>
              <a:rPr lang="en-US" dirty="0"/>
              <a:t> </a:t>
            </a:r>
            <a:r>
              <a:rPr lang="en-US" dirty="0" err="1"/>
              <a:t>estática</a:t>
            </a:r>
            <a:r>
              <a:rPr lang="en-US" dirty="0"/>
              <a:t>) </a:t>
            </a:r>
            <a:r>
              <a:rPr lang="en-US" dirty="0" err="1"/>
              <a:t>quanto</a:t>
            </a:r>
            <a:r>
              <a:rPr lang="en-US" dirty="0"/>
              <a:t> </a:t>
            </a:r>
            <a:r>
              <a:rPr lang="en-US" dirty="0" err="1"/>
              <a:t>sobre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processos</a:t>
            </a:r>
            <a:r>
              <a:rPr lang="en-US" dirty="0"/>
              <a:t> (</a:t>
            </a:r>
            <a:r>
              <a:rPr lang="en-US" dirty="0" err="1"/>
              <a:t>representações</a:t>
            </a:r>
            <a:r>
              <a:rPr lang="en-US" dirty="0"/>
              <a:t> </a:t>
            </a:r>
            <a:r>
              <a:rPr lang="en-US" dirty="0" err="1"/>
              <a:t>dinâmicas</a:t>
            </a:r>
            <a:r>
              <a:rPr lang="en-US" dirty="0"/>
              <a:t> que </a:t>
            </a:r>
            <a:r>
              <a:rPr lang="en-US" dirty="0" err="1"/>
              <a:t>possibilitam</a:t>
            </a:r>
            <a:r>
              <a:rPr lang="en-US" dirty="0"/>
              <a:t> </a:t>
            </a:r>
            <a:r>
              <a:rPr lang="en-US" dirty="0" err="1"/>
              <a:t>análise</a:t>
            </a:r>
            <a:r>
              <a:rPr lang="en-US" dirty="0"/>
              <a:t> </a:t>
            </a:r>
            <a:r>
              <a:rPr lang="en-US" dirty="0" err="1"/>
              <a:t>dinâmica</a:t>
            </a:r>
            <a:r>
              <a:rPr lang="en-US" dirty="0"/>
              <a:t>)</a:t>
            </a:r>
          </a:p>
          <a:p>
            <a:r>
              <a:rPr lang="en-US" dirty="0"/>
              <a:t>Uma </a:t>
            </a:r>
            <a:r>
              <a:rPr lang="en-US" dirty="0" err="1"/>
              <a:t>vez</a:t>
            </a:r>
            <a:r>
              <a:rPr lang="en-US" dirty="0"/>
              <a:t> </a:t>
            </a:r>
            <a:r>
              <a:rPr lang="en-US" dirty="0" err="1"/>
              <a:t>disponíveis</a:t>
            </a:r>
            <a:r>
              <a:rPr lang="en-US" dirty="0"/>
              <a:t>, </a:t>
            </a:r>
            <a:r>
              <a:rPr lang="en-US" dirty="0" err="1"/>
              <a:t>elas</a:t>
            </a:r>
            <a:r>
              <a:rPr lang="en-US" dirty="0"/>
              <a:t> </a:t>
            </a:r>
            <a:r>
              <a:rPr lang="en-US" dirty="0" err="1"/>
              <a:t>permitem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variedade</a:t>
            </a:r>
            <a:r>
              <a:rPr lang="en-US" dirty="0"/>
              <a:t> de </a:t>
            </a:r>
            <a:r>
              <a:rPr lang="en-US" dirty="0" err="1"/>
              <a:t>análises</a:t>
            </a:r>
            <a:r>
              <a:rPr lang="en-US" dirty="0"/>
              <a:t> de </a:t>
            </a:r>
            <a:r>
              <a:rPr lang="en-US" dirty="0" err="1"/>
              <a:t>interesses</a:t>
            </a:r>
            <a:r>
              <a:rPr lang="en-US" dirty="0"/>
              <a:t>,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fatiamento</a:t>
            </a:r>
            <a:r>
              <a:rPr lang="en-US" dirty="0"/>
              <a:t> de </a:t>
            </a:r>
            <a:r>
              <a:rPr lang="en-US" dirty="0" err="1"/>
              <a:t>código</a:t>
            </a:r>
            <a:r>
              <a:rPr lang="en-US" dirty="0"/>
              <a:t>, </a:t>
            </a:r>
            <a:r>
              <a:rPr lang="en-US" dirty="0" err="1"/>
              <a:t>refatoração</a:t>
            </a:r>
            <a:r>
              <a:rPr lang="en-US" dirty="0"/>
              <a:t>, </a:t>
            </a:r>
            <a:r>
              <a:rPr lang="en-US" dirty="0" err="1"/>
              <a:t>engenharia</a:t>
            </a:r>
            <a:r>
              <a:rPr lang="en-US" dirty="0"/>
              <a:t> </a:t>
            </a:r>
            <a:r>
              <a:rPr lang="en-US" dirty="0" err="1"/>
              <a:t>reversa</a:t>
            </a:r>
            <a:r>
              <a:rPr lang="en-US"/>
              <a:t>, etc.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BFE40-450A-4547-A419-92D367F25244}" type="slidenum">
              <a:rPr lang="de-DE" smtClean="0"/>
              <a:pPr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7325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Árvores</a:t>
            </a:r>
            <a:r>
              <a:rPr lang="en-US" dirty="0"/>
              <a:t> de </a:t>
            </a:r>
            <a:r>
              <a:rPr lang="en-US" dirty="0" err="1"/>
              <a:t>Sintaxe</a:t>
            </a:r>
            <a:r>
              <a:rPr lang="en-US" dirty="0"/>
              <a:t> </a:t>
            </a:r>
            <a:r>
              <a:rPr lang="en-US" dirty="0" err="1"/>
              <a:t>Abstrata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BFE40-450A-4547-A419-92D367F25244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7" name="Retângulo 19">
            <a:extLst>
              <a:ext uri="{FF2B5EF4-FFF2-40B4-BE49-F238E27FC236}">
                <a16:creationId xmlns:a16="http://schemas.microsoft.com/office/drawing/2014/main" id="{2EF13169-7427-D045-8FD4-F9AA48C55446}"/>
              </a:ext>
            </a:extLst>
          </p:cNvPr>
          <p:cNvSpPr/>
          <p:nvPr/>
        </p:nvSpPr>
        <p:spPr>
          <a:xfrm>
            <a:off x="685800" y="3519384"/>
            <a:ext cx="2672862" cy="1077218"/>
          </a:xfrm>
          <a:prstGeom prst="rect">
            <a:avLst/>
          </a:prstGeom>
          <a:solidFill>
            <a:srgbClr val="FFFF99"/>
          </a:solidFill>
        </p:spPr>
        <p:txBody>
          <a:bodyPr wrap="square">
            <a:spAutoFit/>
          </a:bodyPr>
          <a:lstStyle/>
          <a:p>
            <a:r>
              <a:rPr lang="pt-BR" sz="1600" b="1" dirty="0" err="1">
                <a:latin typeface="Consolas" pitchFamily="49" charset="0"/>
                <a:cs typeface="Consolas" pitchFamily="49" charset="0"/>
              </a:rPr>
              <a:t>while</a:t>
            </a:r>
            <a:r>
              <a:rPr lang="pt-BR" sz="1600" dirty="0">
                <a:latin typeface="Consolas" pitchFamily="49" charset="0"/>
                <a:cs typeface="Consolas" pitchFamily="49" charset="0"/>
              </a:rPr>
              <a:t> (</a:t>
            </a:r>
            <a:r>
              <a:rPr lang="pt-BR" sz="1600" dirty="0" err="1">
                <a:latin typeface="Consolas" pitchFamily="49" charset="0"/>
                <a:cs typeface="Consolas" pitchFamily="49" charset="0"/>
              </a:rPr>
              <a:t>i</a:t>
            </a:r>
            <a:r>
              <a:rPr lang="pt-BR" sz="1600" dirty="0">
                <a:latin typeface="Consolas" pitchFamily="49" charset="0"/>
                <a:cs typeface="Consolas" pitchFamily="49" charset="0"/>
              </a:rPr>
              <a:t> &lt; 5) {</a:t>
            </a:r>
          </a:p>
          <a:p>
            <a:r>
              <a:rPr lang="pt-BR" sz="1600" dirty="0">
                <a:latin typeface="Consolas" pitchFamily="49" charset="0"/>
                <a:cs typeface="Consolas" pitchFamily="49" charset="0"/>
              </a:rPr>
              <a:t>    a[</a:t>
            </a:r>
            <a:r>
              <a:rPr lang="pt-BR" sz="1600" dirty="0" err="1">
                <a:latin typeface="Consolas" pitchFamily="49" charset="0"/>
                <a:cs typeface="Consolas" pitchFamily="49" charset="0"/>
              </a:rPr>
              <a:t>i</a:t>
            </a:r>
            <a:r>
              <a:rPr lang="pt-BR" sz="1600" dirty="0">
                <a:latin typeface="Consolas" pitchFamily="49" charset="0"/>
                <a:cs typeface="Consolas" pitchFamily="49" charset="0"/>
              </a:rPr>
              <a:t>] = </a:t>
            </a:r>
            <a:r>
              <a:rPr lang="pt-BR" sz="1600" dirty="0" err="1">
                <a:latin typeface="Consolas" pitchFamily="49" charset="0"/>
                <a:cs typeface="Consolas" pitchFamily="49" charset="0"/>
              </a:rPr>
              <a:t>i</a:t>
            </a:r>
            <a:r>
              <a:rPr lang="pt-BR" sz="1600" dirty="0">
                <a:latin typeface="Consolas" pitchFamily="49" charset="0"/>
                <a:cs typeface="Consolas" pitchFamily="49" charset="0"/>
              </a:rPr>
              <a:t> + 5 * </a:t>
            </a:r>
            <a:r>
              <a:rPr lang="pt-BR" sz="1600" dirty="0" err="1">
                <a:latin typeface="Consolas" pitchFamily="49" charset="0"/>
                <a:cs typeface="Consolas" pitchFamily="49" charset="0"/>
              </a:rPr>
              <a:t>j</a:t>
            </a:r>
            <a:r>
              <a:rPr lang="pt-BR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pt-BR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pt-BR" sz="1600" dirty="0" err="1">
                <a:latin typeface="Consolas" pitchFamily="49" charset="0"/>
                <a:cs typeface="Consolas" pitchFamily="49" charset="0"/>
              </a:rPr>
              <a:t>i</a:t>
            </a:r>
            <a:r>
              <a:rPr lang="pt-BR" sz="16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pt-BR" sz="1600" dirty="0" err="1">
                <a:latin typeface="Consolas" pitchFamily="49" charset="0"/>
                <a:cs typeface="Consolas" pitchFamily="49" charset="0"/>
              </a:rPr>
              <a:t>i</a:t>
            </a:r>
            <a:r>
              <a:rPr lang="pt-BR" sz="1600" dirty="0">
                <a:latin typeface="Consolas" pitchFamily="49" charset="0"/>
                <a:cs typeface="Consolas" pitchFamily="49" charset="0"/>
              </a:rPr>
              <a:t> + 1;</a:t>
            </a:r>
          </a:p>
          <a:p>
            <a:r>
              <a:rPr lang="pt-BR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grpSp>
        <p:nvGrpSpPr>
          <p:cNvPr id="99" name="Agrupar 98">
            <a:extLst>
              <a:ext uri="{FF2B5EF4-FFF2-40B4-BE49-F238E27FC236}">
                <a16:creationId xmlns:a16="http://schemas.microsoft.com/office/drawing/2014/main" id="{450519ED-0406-1E46-94F5-90E5928CA569}"/>
              </a:ext>
            </a:extLst>
          </p:cNvPr>
          <p:cNvGrpSpPr/>
          <p:nvPr/>
        </p:nvGrpSpPr>
        <p:grpSpPr>
          <a:xfrm>
            <a:off x="4120789" y="2669972"/>
            <a:ext cx="4270583" cy="2969400"/>
            <a:chOff x="4120789" y="2287200"/>
            <a:chExt cx="4270583" cy="296940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2A0D58A-4FC3-2343-99CF-2E1620BF2A8B}"/>
                </a:ext>
              </a:extLst>
            </p:cNvPr>
            <p:cNvSpPr/>
            <p:nvPr/>
          </p:nvSpPr>
          <p:spPr bwMode="auto">
            <a:xfrm>
              <a:off x="5354052" y="2287200"/>
              <a:ext cx="737953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while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14" name="Conector de Seta Reta 13">
              <a:extLst>
                <a:ext uri="{FF2B5EF4-FFF2-40B4-BE49-F238E27FC236}">
                  <a16:creationId xmlns:a16="http://schemas.microsoft.com/office/drawing/2014/main" id="{239A7FBA-4C50-F342-B09E-080F2B8A2841}"/>
                </a:ext>
              </a:extLst>
            </p:cNvPr>
            <p:cNvCxnSpPr>
              <a:cxnSpLocks/>
              <a:stCxn id="19" idx="0"/>
              <a:endCxn id="10" idx="3"/>
            </p:cNvCxnSpPr>
            <p:nvPr/>
          </p:nvCxnSpPr>
          <p:spPr bwMode="auto">
            <a:xfrm flipV="1">
              <a:off x="4587734" y="2582729"/>
              <a:ext cx="874389" cy="272748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C9078DC-7DEA-684A-A0ED-4C38BAED4DF2}"/>
                </a:ext>
              </a:extLst>
            </p:cNvPr>
            <p:cNvSpPr/>
            <p:nvPr/>
          </p:nvSpPr>
          <p:spPr bwMode="auto">
            <a:xfrm>
              <a:off x="5721998" y="3391712"/>
              <a:ext cx="336753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=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AC6CEB3-FA9E-AD41-9370-A796408E0DF3}"/>
                </a:ext>
              </a:extLst>
            </p:cNvPr>
            <p:cNvSpPr/>
            <p:nvPr/>
          </p:nvSpPr>
          <p:spPr bwMode="auto">
            <a:xfrm>
              <a:off x="6577056" y="2855477"/>
              <a:ext cx="439207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600" b="1" dirty="0">
                  <a:latin typeface="Calibri" panose="020F0502020204030204" pitchFamily="34" charset="0"/>
                  <a:cs typeface="Calibri" panose="020F0502020204030204" pitchFamily="34" charset="0"/>
                </a:rPr>
                <a:t>{...}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17" name="Conector de Seta Reta 16">
              <a:extLst>
                <a:ext uri="{FF2B5EF4-FFF2-40B4-BE49-F238E27FC236}">
                  <a16:creationId xmlns:a16="http://schemas.microsoft.com/office/drawing/2014/main" id="{C6C9F01B-FE0C-684C-8B8C-2E277F3935B3}"/>
                </a:ext>
              </a:extLst>
            </p:cNvPr>
            <p:cNvCxnSpPr>
              <a:cxnSpLocks/>
              <a:stCxn id="15" idx="0"/>
              <a:endCxn id="16" idx="3"/>
            </p:cNvCxnSpPr>
            <p:nvPr/>
          </p:nvCxnSpPr>
          <p:spPr bwMode="auto">
            <a:xfrm flipV="1">
              <a:off x="5890375" y="3151006"/>
              <a:ext cx="751001" cy="240706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EDE463CE-B4D3-0142-9142-01E85DDB6F21}"/>
                </a:ext>
              </a:extLst>
            </p:cNvPr>
            <p:cNvCxnSpPr>
              <a:cxnSpLocks/>
              <a:stCxn id="16" idx="0"/>
              <a:endCxn id="10" idx="5"/>
            </p:cNvCxnSpPr>
            <p:nvPr/>
          </p:nvCxnSpPr>
          <p:spPr bwMode="auto">
            <a:xfrm flipH="1" flipV="1">
              <a:off x="5983934" y="2582729"/>
              <a:ext cx="812726" cy="272748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18EA08EE-B652-A245-BF75-C6D859E5A60D}"/>
                </a:ext>
              </a:extLst>
            </p:cNvPr>
            <p:cNvSpPr/>
            <p:nvPr/>
          </p:nvSpPr>
          <p:spPr bwMode="auto">
            <a:xfrm>
              <a:off x="4723568" y="3380320"/>
              <a:ext cx="332000" cy="346234"/>
            </a:xfrm>
            <a:prstGeom prst="ellipse">
              <a:avLst/>
            </a:prstGeom>
            <a:solidFill>
              <a:srgbClr val="92D050">
                <a:alpha val="69000"/>
              </a:srgb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F3AD26D-4C9D-F548-B0CA-D1E56333A3CD}"/>
                </a:ext>
              </a:extLst>
            </p:cNvPr>
            <p:cNvSpPr/>
            <p:nvPr/>
          </p:nvSpPr>
          <p:spPr bwMode="auto">
            <a:xfrm>
              <a:off x="4120789" y="3371220"/>
              <a:ext cx="332000" cy="346234"/>
            </a:xfrm>
            <a:prstGeom prst="ellipse">
              <a:avLst/>
            </a:prstGeom>
            <a:solidFill>
              <a:srgbClr val="92D050">
                <a:alpha val="69000"/>
              </a:srgb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i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13" name="Conector de Seta Reta 12">
              <a:extLst>
                <a:ext uri="{FF2B5EF4-FFF2-40B4-BE49-F238E27FC236}">
                  <a16:creationId xmlns:a16="http://schemas.microsoft.com/office/drawing/2014/main" id="{4C9ABFD6-7882-794C-880E-909AD12BF13E}"/>
                </a:ext>
              </a:extLst>
            </p:cNvPr>
            <p:cNvCxnSpPr>
              <a:cxnSpLocks/>
              <a:stCxn id="12" idx="0"/>
              <a:endCxn id="19" idx="3"/>
            </p:cNvCxnSpPr>
            <p:nvPr/>
          </p:nvCxnSpPr>
          <p:spPr bwMode="auto">
            <a:xfrm flipV="1">
              <a:off x="4286789" y="3151006"/>
              <a:ext cx="183565" cy="220214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BBD161F-B4C2-CF48-B51C-22F52A3638CA}"/>
                </a:ext>
              </a:extLst>
            </p:cNvPr>
            <p:cNvSpPr/>
            <p:nvPr/>
          </p:nvSpPr>
          <p:spPr bwMode="auto">
            <a:xfrm>
              <a:off x="4421734" y="2855477"/>
              <a:ext cx="33200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600" b="1" dirty="0">
                  <a:latin typeface="Calibri" panose="020F0502020204030204" pitchFamily="34" charset="0"/>
                  <a:cs typeface="Calibri" panose="020F0502020204030204" pitchFamily="34" charset="0"/>
                </a:rPr>
                <a:t>&lt;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43" name="Conector de Seta Reta 42">
              <a:extLst>
                <a:ext uri="{FF2B5EF4-FFF2-40B4-BE49-F238E27FC236}">
                  <a16:creationId xmlns:a16="http://schemas.microsoft.com/office/drawing/2014/main" id="{02F16FF9-E173-1D46-A60C-F3F02D6F41CF}"/>
                </a:ext>
              </a:extLst>
            </p:cNvPr>
            <p:cNvCxnSpPr>
              <a:cxnSpLocks/>
              <a:stCxn id="11" idx="0"/>
              <a:endCxn id="19" idx="5"/>
            </p:cNvCxnSpPr>
            <p:nvPr/>
          </p:nvCxnSpPr>
          <p:spPr bwMode="auto">
            <a:xfrm flipH="1" flipV="1">
              <a:off x="4705114" y="3151006"/>
              <a:ext cx="184454" cy="229314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52" name="Conector de Seta Reta 51">
              <a:extLst>
                <a:ext uri="{FF2B5EF4-FFF2-40B4-BE49-F238E27FC236}">
                  <a16:creationId xmlns:a16="http://schemas.microsoft.com/office/drawing/2014/main" id="{AF4DBB6C-A481-8D46-8277-75F48E94B238}"/>
                </a:ext>
              </a:extLst>
            </p:cNvPr>
            <p:cNvCxnSpPr>
              <a:cxnSpLocks/>
              <a:stCxn id="51" idx="0"/>
              <a:endCxn id="16" idx="5"/>
            </p:cNvCxnSpPr>
            <p:nvPr/>
          </p:nvCxnSpPr>
          <p:spPr bwMode="auto">
            <a:xfrm flipH="1" flipV="1">
              <a:off x="6951943" y="3151006"/>
              <a:ext cx="689898" cy="227716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9AE9872-AD46-2A49-8108-2BB318BFE83F}"/>
                </a:ext>
              </a:extLst>
            </p:cNvPr>
            <p:cNvSpPr/>
            <p:nvPr/>
          </p:nvSpPr>
          <p:spPr bwMode="auto">
            <a:xfrm>
              <a:off x="7473464" y="3378722"/>
              <a:ext cx="336753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=</a:t>
              </a: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CFCA9E6A-9B62-F440-A0A8-BD501711B90C}"/>
                </a:ext>
              </a:extLst>
            </p:cNvPr>
            <p:cNvSpPr/>
            <p:nvPr/>
          </p:nvSpPr>
          <p:spPr bwMode="auto">
            <a:xfrm>
              <a:off x="7195941" y="3863458"/>
              <a:ext cx="336753" cy="346234"/>
            </a:xfrm>
            <a:prstGeom prst="ellipse">
              <a:avLst/>
            </a:prstGeom>
            <a:solidFill>
              <a:srgbClr val="92D050">
                <a:alpha val="69000"/>
              </a:srgb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i</a:t>
              </a:r>
            </a:p>
          </p:txBody>
        </p:sp>
        <p:cxnSp>
          <p:nvCxnSpPr>
            <p:cNvPr id="56" name="Conector de Seta Reta 55">
              <a:extLst>
                <a:ext uri="{FF2B5EF4-FFF2-40B4-BE49-F238E27FC236}">
                  <a16:creationId xmlns:a16="http://schemas.microsoft.com/office/drawing/2014/main" id="{52C66E3A-890E-644F-B480-F5BD8235A8EE}"/>
                </a:ext>
              </a:extLst>
            </p:cNvPr>
            <p:cNvCxnSpPr>
              <a:cxnSpLocks/>
              <a:stCxn id="55" idx="0"/>
              <a:endCxn id="51" idx="3"/>
            </p:cNvCxnSpPr>
            <p:nvPr/>
          </p:nvCxnSpPr>
          <p:spPr bwMode="auto">
            <a:xfrm flipV="1">
              <a:off x="7364318" y="3674251"/>
              <a:ext cx="158462" cy="18920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41AF26CD-E0AA-B545-9C36-A862A02E13B0}"/>
                </a:ext>
              </a:extLst>
            </p:cNvPr>
            <p:cNvSpPr/>
            <p:nvPr/>
          </p:nvSpPr>
          <p:spPr bwMode="auto">
            <a:xfrm>
              <a:off x="8059372" y="4405885"/>
              <a:ext cx="332000" cy="346234"/>
            </a:xfrm>
            <a:prstGeom prst="ellipse">
              <a:avLst/>
            </a:prstGeom>
            <a:solidFill>
              <a:srgbClr val="92D050">
                <a:alpha val="69000"/>
              </a:srgb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D26CE0BD-43CB-4143-A1FE-7FB38F618FAD}"/>
                </a:ext>
              </a:extLst>
            </p:cNvPr>
            <p:cNvSpPr/>
            <p:nvPr/>
          </p:nvSpPr>
          <p:spPr bwMode="auto">
            <a:xfrm>
              <a:off x="7456593" y="4396785"/>
              <a:ext cx="332000" cy="346234"/>
            </a:xfrm>
            <a:prstGeom prst="ellipse">
              <a:avLst/>
            </a:prstGeom>
            <a:solidFill>
              <a:srgbClr val="92D050">
                <a:alpha val="69000"/>
              </a:srgb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i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63" name="Conector de Seta Reta 62">
              <a:extLst>
                <a:ext uri="{FF2B5EF4-FFF2-40B4-BE49-F238E27FC236}">
                  <a16:creationId xmlns:a16="http://schemas.microsoft.com/office/drawing/2014/main" id="{FD099C43-F3EF-214A-9B43-3972FF98C44B}"/>
                </a:ext>
              </a:extLst>
            </p:cNvPr>
            <p:cNvCxnSpPr>
              <a:cxnSpLocks/>
              <a:stCxn id="62" idx="0"/>
              <a:endCxn id="64" idx="3"/>
            </p:cNvCxnSpPr>
            <p:nvPr/>
          </p:nvCxnSpPr>
          <p:spPr bwMode="auto">
            <a:xfrm flipV="1">
              <a:off x="7622593" y="4176571"/>
              <a:ext cx="183565" cy="220214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3D79B1B-88FF-A646-9BDE-654D8D7FFBEA}"/>
                </a:ext>
              </a:extLst>
            </p:cNvPr>
            <p:cNvSpPr/>
            <p:nvPr/>
          </p:nvSpPr>
          <p:spPr bwMode="auto">
            <a:xfrm>
              <a:off x="7757538" y="3881042"/>
              <a:ext cx="33200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600" b="1" dirty="0">
                  <a:latin typeface="Calibri" panose="020F0502020204030204" pitchFamily="34" charset="0"/>
                  <a:cs typeface="Calibri" panose="020F0502020204030204" pitchFamily="34" charset="0"/>
                </a:rPr>
                <a:t>+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65" name="Conector de Seta Reta 64">
              <a:extLst>
                <a:ext uri="{FF2B5EF4-FFF2-40B4-BE49-F238E27FC236}">
                  <a16:creationId xmlns:a16="http://schemas.microsoft.com/office/drawing/2014/main" id="{A5579789-9A78-9548-8D91-7F202696F764}"/>
                </a:ext>
              </a:extLst>
            </p:cNvPr>
            <p:cNvCxnSpPr>
              <a:cxnSpLocks/>
              <a:stCxn id="61" idx="0"/>
              <a:endCxn id="64" idx="5"/>
            </p:cNvCxnSpPr>
            <p:nvPr/>
          </p:nvCxnSpPr>
          <p:spPr bwMode="auto">
            <a:xfrm flipH="1" flipV="1">
              <a:off x="8040918" y="4176571"/>
              <a:ext cx="184454" cy="229314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66" name="Conector de Seta Reta 65">
              <a:extLst>
                <a:ext uri="{FF2B5EF4-FFF2-40B4-BE49-F238E27FC236}">
                  <a16:creationId xmlns:a16="http://schemas.microsoft.com/office/drawing/2014/main" id="{7AE3A8AA-DFAB-9643-BB9C-0F5E79F821B2}"/>
                </a:ext>
              </a:extLst>
            </p:cNvPr>
            <p:cNvCxnSpPr>
              <a:cxnSpLocks/>
              <a:stCxn id="64" idx="0"/>
              <a:endCxn id="51" idx="5"/>
            </p:cNvCxnSpPr>
            <p:nvPr/>
          </p:nvCxnSpPr>
          <p:spPr bwMode="auto">
            <a:xfrm flipH="1" flipV="1">
              <a:off x="7760901" y="3674251"/>
              <a:ext cx="162637" cy="206791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790490A-173E-B34B-942E-3860D11F7966}"/>
                </a:ext>
              </a:extLst>
            </p:cNvPr>
            <p:cNvSpPr/>
            <p:nvPr/>
          </p:nvSpPr>
          <p:spPr bwMode="auto">
            <a:xfrm>
              <a:off x="5209399" y="3869521"/>
              <a:ext cx="354337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[]</a:t>
              </a:r>
            </a:p>
          </p:txBody>
        </p:sp>
        <p:cxnSp>
          <p:nvCxnSpPr>
            <p:cNvPr id="72" name="Conector de Seta Reta 71">
              <a:extLst>
                <a:ext uri="{FF2B5EF4-FFF2-40B4-BE49-F238E27FC236}">
                  <a16:creationId xmlns:a16="http://schemas.microsoft.com/office/drawing/2014/main" id="{B0FE82B4-D579-1046-B131-BAF100048F76}"/>
                </a:ext>
              </a:extLst>
            </p:cNvPr>
            <p:cNvCxnSpPr>
              <a:cxnSpLocks/>
              <a:stCxn id="71" idx="0"/>
              <a:endCxn id="15" idx="3"/>
            </p:cNvCxnSpPr>
            <p:nvPr/>
          </p:nvCxnSpPr>
          <p:spPr bwMode="auto">
            <a:xfrm flipV="1">
              <a:off x="5386568" y="3687241"/>
              <a:ext cx="384746" cy="182280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5792DF01-45A1-4642-B0FB-671465C84C51}"/>
                </a:ext>
              </a:extLst>
            </p:cNvPr>
            <p:cNvSpPr/>
            <p:nvPr/>
          </p:nvSpPr>
          <p:spPr bwMode="auto">
            <a:xfrm>
              <a:off x="6270760" y="3883203"/>
              <a:ext cx="336753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+</a:t>
              </a: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BC50844-03B6-2D4E-B2F0-06309490544E}"/>
                </a:ext>
              </a:extLst>
            </p:cNvPr>
            <p:cNvSpPr/>
            <p:nvPr/>
          </p:nvSpPr>
          <p:spPr bwMode="auto">
            <a:xfrm>
              <a:off x="5993237" y="4367939"/>
              <a:ext cx="336753" cy="346234"/>
            </a:xfrm>
            <a:prstGeom prst="ellipse">
              <a:avLst/>
            </a:prstGeom>
            <a:solidFill>
              <a:srgbClr val="92D050">
                <a:alpha val="69000"/>
              </a:srgb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i</a:t>
              </a:r>
            </a:p>
          </p:txBody>
        </p:sp>
        <p:cxnSp>
          <p:nvCxnSpPr>
            <p:cNvPr id="78" name="Conector de Seta Reta 77">
              <a:extLst>
                <a:ext uri="{FF2B5EF4-FFF2-40B4-BE49-F238E27FC236}">
                  <a16:creationId xmlns:a16="http://schemas.microsoft.com/office/drawing/2014/main" id="{F69A30DA-39B0-1D4B-93BC-E4CAEA53C4A5}"/>
                </a:ext>
              </a:extLst>
            </p:cNvPr>
            <p:cNvCxnSpPr>
              <a:cxnSpLocks/>
              <a:stCxn id="77" idx="0"/>
              <a:endCxn id="76" idx="3"/>
            </p:cNvCxnSpPr>
            <p:nvPr/>
          </p:nvCxnSpPr>
          <p:spPr bwMode="auto">
            <a:xfrm flipV="1">
              <a:off x="6161614" y="4178732"/>
              <a:ext cx="158462" cy="18920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38C00243-6B39-5941-9F0B-8A37E1583369}"/>
                </a:ext>
              </a:extLst>
            </p:cNvPr>
            <p:cNvSpPr/>
            <p:nvPr/>
          </p:nvSpPr>
          <p:spPr bwMode="auto">
            <a:xfrm>
              <a:off x="6856668" y="4910366"/>
              <a:ext cx="332000" cy="346234"/>
            </a:xfrm>
            <a:prstGeom prst="ellipse">
              <a:avLst/>
            </a:prstGeom>
            <a:solidFill>
              <a:srgbClr val="92D050">
                <a:alpha val="69000"/>
              </a:srgb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j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9BB28A9-8DE5-F645-B6FD-E974D22C33F1}"/>
                </a:ext>
              </a:extLst>
            </p:cNvPr>
            <p:cNvSpPr/>
            <p:nvPr/>
          </p:nvSpPr>
          <p:spPr bwMode="auto">
            <a:xfrm>
              <a:off x="6253889" y="4901266"/>
              <a:ext cx="332000" cy="346234"/>
            </a:xfrm>
            <a:prstGeom prst="ellipse">
              <a:avLst/>
            </a:prstGeom>
            <a:solidFill>
              <a:srgbClr val="92D050">
                <a:alpha val="69000"/>
              </a:srgb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b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5</a:t>
              </a:r>
            </a:p>
          </p:txBody>
        </p:sp>
        <p:cxnSp>
          <p:nvCxnSpPr>
            <p:cNvPr id="81" name="Conector de Seta Reta 80">
              <a:extLst>
                <a:ext uri="{FF2B5EF4-FFF2-40B4-BE49-F238E27FC236}">
                  <a16:creationId xmlns:a16="http://schemas.microsoft.com/office/drawing/2014/main" id="{C83964A3-04F5-D643-9CA9-AED2CB4D49C3}"/>
                </a:ext>
              </a:extLst>
            </p:cNvPr>
            <p:cNvCxnSpPr>
              <a:cxnSpLocks/>
              <a:stCxn id="80" idx="0"/>
              <a:endCxn id="82" idx="3"/>
            </p:cNvCxnSpPr>
            <p:nvPr/>
          </p:nvCxnSpPr>
          <p:spPr bwMode="auto">
            <a:xfrm flipV="1">
              <a:off x="6419889" y="4681052"/>
              <a:ext cx="183565" cy="220214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E806D60E-AB0B-944D-B61D-73F7E83D5F7F}"/>
                </a:ext>
              </a:extLst>
            </p:cNvPr>
            <p:cNvSpPr/>
            <p:nvPr/>
          </p:nvSpPr>
          <p:spPr bwMode="auto">
            <a:xfrm>
              <a:off x="6554834" y="4385523"/>
              <a:ext cx="33200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600" b="1" dirty="0">
                  <a:latin typeface="Calibri" panose="020F0502020204030204" pitchFamily="34" charset="0"/>
                  <a:cs typeface="Calibri" panose="020F0502020204030204" pitchFamily="34" charset="0"/>
                </a:rPr>
                <a:t>*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83" name="Conector de Seta Reta 82">
              <a:extLst>
                <a:ext uri="{FF2B5EF4-FFF2-40B4-BE49-F238E27FC236}">
                  <a16:creationId xmlns:a16="http://schemas.microsoft.com/office/drawing/2014/main" id="{5CF2A720-B70F-0F41-AB15-5F96DC6FF660}"/>
                </a:ext>
              </a:extLst>
            </p:cNvPr>
            <p:cNvCxnSpPr>
              <a:cxnSpLocks/>
              <a:stCxn id="79" idx="0"/>
              <a:endCxn id="82" idx="5"/>
            </p:cNvCxnSpPr>
            <p:nvPr/>
          </p:nvCxnSpPr>
          <p:spPr bwMode="auto">
            <a:xfrm flipH="1" flipV="1">
              <a:off x="6838214" y="4681052"/>
              <a:ext cx="184454" cy="229314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84" name="Conector de Seta Reta 83">
              <a:extLst>
                <a:ext uri="{FF2B5EF4-FFF2-40B4-BE49-F238E27FC236}">
                  <a16:creationId xmlns:a16="http://schemas.microsoft.com/office/drawing/2014/main" id="{187158E6-B057-D84D-8348-2A96FDAA7167}"/>
                </a:ext>
              </a:extLst>
            </p:cNvPr>
            <p:cNvCxnSpPr>
              <a:cxnSpLocks/>
              <a:stCxn id="82" idx="0"/>
              <a:endCxn id="76" idx="5"/>
            </p:cNvCxnSpPr>
            <p:nvPr/>
          </p:nvCxnSpPr>
          <p:spPr bwMode="auto">
            <a:xfrm flipH="1" flipV="1">
              <a:off x="6558197" y="4178732"/>
              <a:ext cx="162637" cy="206791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85" name="Conector de Seta Reta 84">
              <a:extLst>
                <a:ext uri="{FF2B5EF4-FFF2-40B4-BE49-F238E27FC236}">
                  <a16:creationId xmlns:a16="http://schemas.microsoft.com/office/drawing/2014/main" id="{9FDEAEEA-74E3-0C40-A19F-A13CBEDE7DD7}"/>
                </a:ext>
              </a:extLst>
            </p:cNvPr>
            <p:cNvCxnSpPr>
              <a:cxnSpLocks/>
              <a:stCxn id="76" idx="0"/>
              <a:endCxn id="15" idx="5"/>
            </p:cNvCxnSpPr>
            <p:nvPr/>
          </p:nvCxnSpPr>
          <p:spPr bwMode="auto">
            <a:xfrm flipH="1" flipV="1">
              <a:off x="6009435" y="3687241"/>
              <a:ext cx="429702" cy="195962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98951EF3-5E20-E346-B2FA-BECB4F89E326}"/>
                </a:ext>
              </a:extLst>
            </p:cNvPr>
            <p:cNvSpPr/>
            <p:nvPr/>
          </p:nvSpPr>
          <p:spPr bwMode="auto">
            <a:xfrm>
              <a:off x="5539383" y="4370627"/>
              <a:ext cx="332000" cy="346234"/>
            </a:xfrm>
            <a:prstGeom prst="ellipse">
              <a:avLst/>
            </a:prstGeom>
            <a:solidFill>
              <a:srgbClr val="92D050">
                <a:alpha val="69000"/>
              </a:srgb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600" b="1" dirty="0">
                  <a:latin typeface="Calibri" panose="020F0502020204030204" pitchFamily="34" charset="0"/>
                  <a:cs typeface="Calibri" panose="020F0502020204030204" pitchFamily="34" charset="0"/>
                </a:rPr>
                <a:t>i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9DCD8C26-8F5A-F643-B5C6-FF01D2D98EF0}"/>
                </a:ext>
              </a:extLst>
            </p:cNvPr>
            <p:cNvSpPr/>
            <p:nvPr/>
          </p:nvSpPr>
          <p:spPr bwMode="auto">
            <a:xfrm>
              <a:off x="4936604" y="4361527"/>
              <a:ext cx="332000" cy="346234"/>
            </a:xfrm>
            <a:prstGeom prst="ellipse">
              <a:avLst/>
            </a:prstGeom>
            <a:solidFill>
              <a:srgbClr val="92D050">
                <a:alpha val="69000"/>
              </a:srgb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600" b="1" dirty="0">
                  <a:latin typeface="Calibri" panose="020F0502020204030204" pitchFamily="34" charset="0"/>
                  <a:cs typeface="Calibri" panose="020F0502020204030204" pitchFamily="34" charset="0"/>
                </a:rPr>
                <a:t>a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91" name="Conector de Seta Reta 90">
              <a:extLst>
                <a:ext uri="{FF2B5EF4-FFF2-40B4-BE49-F238E27FC236}">
                  <a16:creationId xmlns:a16="http://schemas.microsoft.com/office/drawing/2014/main" id="{5770AD36-4388-7B4F-82D7-FE4C6563F5B1}"/>
                </a:ext>
              </a:extLst>
            </p:cNvPr>
            <p:cNvCxnSpPr>
              <a:cxnSpLocks/>
              <a:stCxn id="90" idx="0"/>
              <a:endCxn id="71" idx="3"/>
            </p:cNvCxnSpPr>
            <p:nvPr/>
          </p:nvCxnSpPr>
          <p:spPr bwMode="auto">
            <a:xfrm flipV="1">
              <a:off x="5102604" y="4165050"/>
              <a:ext cx="158686" cy="19647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92" name="Conector de Seta Reta 91">
              <a:extLst>
                <a:ext uri="{FF2B5EF4-FFF2-40B4-BE49-F238E27FC236}">
                  <a16:creationId xmlns:a16="http://schemas.microsoft.com/office/drawing/2014/main" id="{1BC4FCB3-B528-7349-9F3D-B805A0A5CDCA}"/>
                </a:ext>
              </a:extLst>
            </p:cNvPr>
            <p:cNvCxnSpPr>
              <a:cxnSpLocks/>
              <a:stCxn id="89" idx="0"/>
              <a:endCxn id="71" idx="5"/>
            </p:cNvCxnSpPr>
            <p:nvPr/>
          </p:nvCxnSpPr>
          <p:spPr bwMode="auto">
            <a:xfrm flipH="1" flipV="1">
              <a:off x="5511845" y="4165050"/>
              <a:ext cx="193538" cy="20557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96" name="Balão Retangular 95">
            <a:extLst>
              <a:ext uri="{FF2B5EF4-FFF2-40B4-BE49-F238E27FC236}">
                <a16:creationId xmlns:a16="http://schemas.microsoft.com/office/drawing/2014/main" id="{701C6D0A-52EB-CF4E-9107-5AC685B94BBF}"/>
              </a:ext>
            </a:extLst>
          </p:cNvPr>
          <p:cNvSpPr/>
          <p:nvPr/>
        </p:nvSpPr>
        <p:spPr bwMode="auto">
          <a:xfrm>
            <a:off x="6890535" y="2514740"/>
            <a:ext cx="1850487" cy="463846"/>
          </a:xfrm>
          <a:prstGeom prst="wedgeRectCallout">
            <a:avLst>
              <a:gd name="adj1" fmla="val -42226"/>
              <a:gd name="adj2" fmla="val 105509"/>
            </a:avLst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Nós internos são blocos, operadores, instruções </a:t>
            </a:r>
            <a:r>
              <a:rPr kumimoji="0" lang="pt-B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etc</a:t>
            </a:r>
            <a:endParaRPr kumimoji="0" lang="pt-B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97" name="Balão Retangular 96">
            <a:extLst>
              <a:ext uri="{FF2B5EF4-FFF2-40B4-BE49-F238E27FC236}">
                <a16:creationId xmlns:a16="http://schemas.microsoft.com/office/drawing/2014/main" id="{07DC6491-3F90-334B-8A95-28CBCC6A4974}"/>
              </a:ext>
            </a:extLst>
          </p:cNvPr>
          <p:cNvSpPr/>
          <p:nvPr/>
        </p:nvSpPr>
        <p:spPr bwMode="auto">
          <a:xfrm>
            <a:off x="5937176" y="5903535"/>
            <a:ext cx="1850487" cy="463846"/>
          </a:xfrm>
          <a:prstGeom prst="wedgeRectCallout">
            <a:avLst>
              <a:gd name="adj1" fmla="val 38790"/>
              <a:gd name="adj2" fmla="val -192485"/>
            </a:avLst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Folhas são constantes, variáveis, operandos </a:t>
            </a:r>
            <a:r>
              <a:rPr kumimoji="0" lang="pt-BR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etc</a:t>
            </a:r>
            <a:endParaRPr kumimoji="0" lang="pt-B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98" name="Content Placeholder 2">
            <a:extLst>
              <a:ext uri="{FF2B5EF4-FFF2-40B4-BE49-F238E27FC236}">
                <a16:creationId xmlns:a16="http://schemas.microsoft.com/office/drawing/2014/main" id="{60CA1A87-A61B-A24A-9137-D2DB51351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95400"/>
            <a:ext cx="7772400" cy="1206239"/>
          </a:xfrm>
        </p:spPr>
        <p:txBody>
          <a:bodyPr/>
          <a:lstStyle/>
          <a:p>
            <a:r>
              <a:rPr lang="en-US" dirty="0" err="1"/>
              <a:t>Usada</a:t>
            </a:r>
            <a:r>
              <a:rPr lang="en-US" dirty="0"/>
              <a:t> para </a:t>
            </a:r>
            <a:r>
              <a:rPr lang="en-US" dirty="0" err="1"/>
              <a:t>análise</a:t>
            </a:r>
            <a:r>
              <a:rPr lang="en-US" dirty="0"/>
              <a:t> de </a:t>
            </a:r>
            <a:r>
              <a:rPr lang="en-US" dirty="0" err="1"/>
              <a:t>sintaxe</a:t>
            </a:r>
            <a:r>
              <a:rPr lang="en-US" dirty="0"/>
              <a:t> e </a:t>
            </a:r>
            <a:r>
              <a:rPr lang="en-US" dirty="0" err="1"/>
              <a:t>transformações</a:t>
            </a:r>
            <a:endParaRPr lang="en-US" dirty="0"/>
          </a:p>
          <a:p>
            <a:pPr lvl="1"/>
            <a:r>
              <a:rPr lang="en-US" dirty="0" err="1"/>
              <a:t>Modelos</a:t>
            </a:r>
            <a:r>
              <a:rPr lang="en-US" dirty="0"/>
              <a:t> de </a:t>
            </a:r>
            <a:r>
              <a:rPr lang="en-US" dirty="0" err="1"/>
              <a:t>previsão</a:t>
            </a:r>
            <a:r>
              <a:rPr lang="en-US" dirty="0"/>
              <a:t>/completer </a:t>
            </a:r>
            <a:r>
              <a:rPr lang="en-US" dirty="0" err="1"/>
              <a:t>código</a:t>
            </a:r>
            <a:r>
              <a:rPr lang="en-US" dirty="0"/>
              <a:t>, </a:t>
            </a:r>
            <a:r>
              <a:rPr lang="en-US" dirty="0" err="1"/>
              <a:t>checagem</a:t>
            </a:r>
            <a:r>
              <a:rPr lang="en-US" dirty="0"/>
              <a:t> de </a:t>
            </a:r>
            <a:r>
              <a:rPr lang="en-US" dirty="0" err="1"/>
              <a:t>estilo</a:t>
            </a:r>
            <a:r>
              <a:rPr lang="en-US" dirty="0"/>
              <a:t>, </a:t>
            </a:r>
            <a:r>
              <a:rPr lang="en-US" dirty="0" err="1"/>
              <a:t>refatoração</a:t>
            </a:r>
            <a:r>
              <a:rPr lang="en-US" dirty="0"/>
              <a:t> etc.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652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6" grpId="0" animBg="1"/>
      <p:bldP spid="9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F800D7F-1A48-A34F-B88A-0AAE0450F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9444" y="1435987"/>
            <a:ext cx="2514600" cy="5156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Grafos</a:t>
            </a:r>
            <a:r>
              <a:rPr lang="en-US" dirty="0"/>
              <a:t> de </a:t>
            </a:r>
            <a:r>
              <a:rPr lang="en-US" dirty="0" err="1"/>
              <a:t>Fluxo</a:t>
            </a:r>
            <a:r>
              <a:rPr lang="en-US" dirty="0"/>
              <a:t> de </a:t>
            </a:r>
            <a:r>
              <a:rPr lang="en-US" dirty="0" err="1"/>
              <a:t>Controle</a:t>
            </a:r>
            <a:r>
              <a:rPr lang="en-US" dirty="0"/>
              <a:t> (GFC)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BFE40-450A-4547-A419-92D367F25244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7" name="Retângulo 19">
            <a:extLst>
              <a:ext uri="{FF2B5EF4-FFF2-40B4-BE49-F238E27FC236}">
                <a16:creationId xmlns:a16="http://schemas.microsoft.com/office/drawing/2014/main" id="{2EF13169-7427-D045-8FD4-F9AA48C55446}"/>
              </a:ext>
            </a:extLst>
          </p:cNvPr>
          <p:cNvSpPr/>
          <p:nvPr/>
        </p:nvSpPr>
        <p:spPr>
          <a:xfrm>
            <a:off x="1121735" y="3416424"/>
            <a:ext cx="3694814" cy="2800767"/>
          </a:xfrm>
          <a:prstGeom prst="rect">
            <a:avLst/>
          </a:prstGeom>
          <a:solidFill>
            <a:srgbClr val="FFFF99"/>
          </a:solidFill>
        </p:spPr>
        <p:txBody>
          <a:bodyPr wrap="square">
            <a:spAutoFit/>
          </a:bodyPr>
          <a:lstStyle/>
          <a:p>
            <a:r>
              <a:rPr lang="e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void</a:t>
            </a:r>
            <a:r>
              <a:rPr lang="en" sz="1600" dirty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r>
              <a:rPr lang="e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" sz="16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scanf</a:t>
            </a:r>
            <a:r>
              <a:rPr lang="en" sz="1600" dirty="0">
                <a:latin typeface="Consolas" panose="020B0609020204030204" pitchFamily="49" charset="0"/>
                <a:cs typeface="Consolas" panose="020B0609020204030204" pitchFamily="49" charset="0"/>
              </a:rPr>
              <a:t>(n); </a:t>
            </a:r>
          </a:p>
          <a:p>
            <a:r>
              <a:rPr lang="e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" sz="1600" dirty="0">
                <a:latin typeface="Consolas" panose="020B0609020204030204" pitchFamily="49" charset="0"/>
                <a:cs typeface="Consolas" panose="020B0609020204030204" pitchFamily="49" charset="0"/>
              </a:rPr>
              <a:t> 0; </a:t>
            </a:r>
          </a:p>
          <a:p>
            <a:r>
              <a:rPr lang="e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while</a:t>
            </a:r>
            <a:r>
              <a:rPr lang="en" sz="16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" sz="1600" dirty="0">
                <a:latin typeface="Consolas" panose="020B0609020204030204" pitchFamily="49" charset="0"/>
                <a:cs typeface="Consolas" panose="020B0609020204030204" pitchFamily="49" charset="0"/>
              </a:rPr>
              <a:t> n) { </a:t>
            </a:r>
          </a:p>
          <a:p>
            <a:r>
              <a:rPr lang="e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if</a:t>
            </a:r>
            <a:r>
              <a:rPr lang="en" sz="16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reached_timeout</a:t>
            </a:r>
            <a:r>
              <a:rPr lang="en" sz="1600" dirty="0">
                <a:latin typeface="Consolas" panose="020B0609020204030204" pitchFamily="49" charset="0"/>
                <a:cs typeface="Consolas" panose="020B0609020204030204" pitchFamily="49" charset="0"/>
              </a:rPr>
              <a:t>()) </a:t>
            </a:r>
          </a:p>
          <a:p>
            <a:r>
              <a:rPr lang="e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    return</a:t>
            </a:r>
            <a:r>
              <a:rPr lang="en" sz="16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r>
              <a:rPr lang="e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++</a:t>
            </a:r>
            <a:r>
              <a:rPr lang="en" sz="16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" sz="1600" dirty="0">
                <a:latin typeface="Consolas" panose="020B0609020204030204" pitchFamily="49" charset="0"/>
                <a:cs typeface="Consolas" panose="020B0609020204030204" pitchFamily="49" charset="0"/>
              </a:rPr>
              <a:t>     } </a:t>
            </a:r>
          </a:p>
          <a:p>
            <a:r>
              <a:rPr lang="en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en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" sz="1600" dirty="0">
                <a:latin typeface="Consolas" panose="020B0609020204030204" pitchFamily="49" charset="0"/>
                <a:cs typeface="Consolas" panose="020B0609020204030204" pitchFamily="49" charset="0"/>
              </a:rPr>
              <a:t>("done!"); </a:t>
            </a:r>
          </a:p>
          <a:p>
            <a:r>
              <a:rPr lang="en" sz="16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pt-BR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8" name="Content Placeholder 2">
            <a:extLst>
              <a:ext uri="{FF2B5EF4-FFF2-40B4-BE49-F238E27FC236}">
                <a16:creationId xmlns:a16="http://schemas.microsoft.com/office/drawing/2014/main" id="{60CA1A87-A61B-A24A-9137-D2DB51351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95400"/>
            <a:ext cx="7772400" cy="1986681"/>
          </a:xfrm>
        </p:spPr>
        <p:txBody>
          <a:bodyPr/>
          <a:lstStyle/>
          <a:p>
            <a:r>
              <a:rPr lang="en-US" sz="2000" dirty="0" err="1"/>
              <a:t>Expressam</a:t>
            </a:r>
            <a:r>
              <a:rPr lang="en-US" sz="2000" dirty="0"/>
              <a:t> as </a:t>
            </a:r>
            <a:r>
              <a:rPr lang="en-US" sz="2000" dirty="0" err="1"/>
              <a:t>decisões</a:t>
            </a:r>
            <a:r>
              <a:rPr lang="en-US" sz="2000" dirty="0"/>
              <a:t> e </a:t>
            </a:r>
            <a:r>
              <a:rPr lang="en-US" sz="2000" dirty="0" err="1"/>
              <a:t>caminhos</a:t>
            </a:r>
            <a:r>
              <a:rPr lang="en-US" sz="2000" dirty="0"/>
              <a:t> </a:t>
            </a:r>
            <a:r>
              <a:rPr lang="en-US" sz="2000" dirty="0" err="1"/>
              <a:t>possíveis</a:t>
            </a:r>
            <a:r>
              <a:rPr lang="en-US" sz="2000" dirty="0"/>
              <a:t> </a:t>
            </a:r>
            <a:r>
              <a:rPr lang="en-US" sz="2000" dirty="0" err="1"/>
              <a:t>em</a:t>
            </a:r>
            <a:r>
              <a:rPr lang="en-US" sz="2000" dirty="0"/>
              <a:t> um </a:t>
            </a:r>
            <a:r>
              <a:rPr lang="en-US" sz="2000" dirty="0" err="1"/>
              <a:t>programa</a:t>
            </a:r>
            <a:endParaRPr lang="en-US" sz="2000" dirty="0"/>
          </a:p>
          <a:p>
            <a:pPr lvl="1"/>
            <a:r>
              <a:rPr lang="en-US" sz="1600" dirty="0" err="1"/>
              <a:t>Blocos</a:t>
            </a:r>
            <a:r>
              <a:rPr lang="en-US" sz="1600" dirty="0"/>
              <a:t> </a:t>
            </a:r>
            <a:r>
              <a:rPr lang="en-US" sz="1600" dirty="0" err="1"/>
              <a:t>básicos</a:t>
            </a:r>
            <a:r>
              <a:rPr lang="en-US" sz="1600" dirty="0"/>
              <a:t>: </a:t>
            </a:r>
            <a:r>
              <a:rPr lang="en-US" sz="1600" dirty="0" err="1"/>
              <a:t>linhas</a:t>
            </a:r>
            <a:r>
              <a:rPr lang="en-US" sz="1600" dirty="0"/>
              <a:t> de </a:t>
            </a:r>
            <a:r>
              <a:rPr lang="en-US" sz="1600" dirty="0" err="1"/>
              <a:t>código</a:t>
            </a:r>
            <a:endParaRPr lang="en-US" sz="1600" dirty="0"/>
          </a:p>
          <a:p>
            <a:pPr lvl="1"/>
            <a:r>
              <a:rPr lang="en-US" sz="1600" dirty="0" err="1"/>
              <a:t>Arestas</a:t>
            </a:r>
            <a:r>
              <a:rPr lang="en-US" sz="1600" dirty="0"/>
              <a:t> </a:t>
            </a:r>
            <a:r>
              <a:rPr lang="en-US" sz="1600" dirty="0" err="1"/>
              <a:t>indicam</a:t>
            </a:r>
            <a:r>
              <a:rPr lang="en-US" sz="1600" dirty="0"/>
              <a:t> </a:t>
            </a:r>
            <a:r>
              <a:rPr lang="en-US" sz="1600" dirty="0" err="1"/>
              <a:t>como</a:t>
            </a:r>
            <a:r>
              <a:rPr lang="en-US" sz="1600" dirty="0"/>
              <a:t> </a:t>
            </a:r>
            <a:r>
              <a:rPr lang="en-US" sz="1600" dirty="0" err="1"/>
              <a:t>fluxo</a:t>
            </a:r>
            <a:r>
              <a:rPr lang="en-US" sz="1600" dirty="0"/>
              <a:t> </a:t>
            </a:r>
            <a:r>
              <a:rPr lang="en-US" sz="1600" dirty="0" err="1"/>
              <a:t>ocorre</a:t>
            </a:r>
            <a:r>
              <a:rPr lang="en-US" sz="1600" dirty="0"/>
              <a:t> </a:t>
            </a:r>
            <a:r>
              <a:rPr lang="en-US" sz="1600" dirty="0" err="1"/>
              <a:t>em</a:t>
            </a:r>
            <a:r>
              <a:rPr lang="en-US" sz="1600" dirty="0"/>
              <a:t> </a:t>
            </a:r>
            <a:r>
              <a:rPr lang="en-US" sz="1600" dirty="0" err="1"/>
              <a:t>pontos</a:t>
            </a:r>
            <a:r>
              <a:rPr lang="en-US" sz="1600" dirty="0"/>
              <a:t> de </a:t>
            </a:r>
            <a:r>
              <a:rPr lang="en-US" sz="1600" dirty="0" err="1"/>
              <a:t>decisão</a:t>
            </a:r>
            <a:endParaRPr lang="en-US" sz="1600" dirty="0"/>
          </a:p>
          <a:p>
            <a:pPr lvl="1"/>
            <a:r>
              <a:rPr lang="en-US" sz="1600" dirty="0" err="1"/>
              <a:t>Caminhos</a:t>
            </a:r>
            <a:r>
              <a:rPr lang="en-US" sz="1600" dirty="0"/>
              <a:t> no </a:t>
            </a:r>
            <a:r>
              <a:rPr lang="en-US" sz="1600" dirty="0" err="1"/>
              <a:t>grafo</a:t>
            </a:r>
            <a:r>
              <a:rPr lang="en-US" sz="1600" dirty="0"/>
              <a:t> </a:t>
            </a:r>
            <a:r>
              <a:rPr lang="en-US" sz="1600" dirty="0" err="1"/>
              <a:t>expressam</a:t>
            </a:r>
            <a:r>
              <a:rPr lang="en-US" sz="1600" dirty="0"/>
              <a:t> </a:t>
            </a:r>
            <a:r>
              <a:rPr lang="en-US" sz="1600" dirty="0" err="1"/>
              <a:t>caminhos</a:t>
            </a:r>
            <a:r>
              <a:rPr lang="en-US" sz="1600" dirty="0"/>
              <a:t> </a:t>
            </a:r>
            <a:r>
              <a:rPr lang="en-US" sz="1600" dirty="0" err="1"/>
              <a:t>potenciais</a:t>
            </a:r>
            <a:r>
              <a:rPr lang="en-US" sz="1600" dirty="0"/>
              <a:t> de </a:t>
            </a:r>
            <a:r>
              <a:rPr lang="en-US" sz="1600" dirty="0" err="1"/>
              <a:t>execução</a:t>
            </a:r>
            <a:endParaRPr lang="en-US" sz="1600" dirty="0"/>
          </a:p>
          <a:p>
            <a:r>
              <a:rPr lang="en-US" sz="2000" dirty="0" err="1"/>
              <a:t>Aspectos</a:t>
            </a:r>
            <a:r>
              <a:rPr lang="en-US" sz="2000" dirty="0"/>
              <a:t> </a:t>
            </a:r>
            <a:r>
              <a:rPr lang="en-US" sz="2000" dirty="0" err="1"/>
              <a:t>específicos</a:t>
            </a:r>
            <a:r>
              <a:rPr lang="en-US" sz="2000" dirty="0"/>
              <a:t> da </a:t>
            </a:r>
            <a:r>
              <a:rPr lang="en-US" sz="2000" dirty="0" err="1"/>
              <a:t>linguagem</a:t>
            </a:r>
            <a:r>
              <a:rPr lang="en-US" sz="2000" dirty="0"/>
              <a:t> </a:t>
            </a:r>
            <a:r>
              <a:rPr lang="en-US" sz="2000" dirty="0" err="1"/>
              <a:t>são</a:t>
            </a:r>
            <a:r>
              <a:rPr lang="en-US" sz="2000" dirty="0"/>
              <a:t> </a:t>
            </a:r>
            <a:r>
              <a:rPr lang="en-US" sz="2000" dirty="0" err="1"/>
              <a:t>abstraídos</a:t>
            </a:r>
            <a:endParaRPr lang="en-US" sz="2000" dirty="0"/>
          </a:p>
          <a:p>
            <a:pPr lvl="1"/>
            <a:r>
              <a:rPr lang="en-US" sz="1400" dirty="0"/>
              <a:t>No </a:t>
            </a:r>
            <a:r>
              <a:rPr lang="en-US" sz="1400" dirty="0" err="1"/>
              <a:t>exemplo</a:t>
            </a:r>
            <a:r>
              <a:rPr lang="en-US" sz="1400" dirty="0"/>
              <a:t>, </a:t>
            </a:r>
            <a:r>
              <a:rPr lang="en-US" sz="1400" dirty="0" err="1"/>
              <a:t>veja</a:t>
            </a:r>
            <a:r>
              <a:rPr lang="en-US" sz="1400" dirty="0"/>
              <a:t> </a:t>
            </a:r>
            <a:r>
              <a:rPr lang="en-US" sz="1400" dirty="0" err="1"/>
              <a:t>como</a:t>
            </a:r>
            <a:r>
              <a:rPr lang="en-US" sz="1400" dirty="0"/>
              <a:t> o while se </a:t>
            </a:r>
            <a:r>
              <a:rPr lang="en-US" sz="1400" dirty="0" err="1"/>
              <a:t>tornou</a:t>
            </a:r>
            <a:r>
              <a:rPr lang="en-US" sz="1400" dirty="0"/>
              <a:t> </a:t>
            </a:r>
            <a:r>
              <a:rPr lang="en-US" sz="1400" dirty="0" err="1"/>
              <a:t>uma</a:t>
            </a:r>
            <a:r>
              <a:rPr lang="en-US" sz="1400" dirty="0"/>
              <a:t> </a:t>
            </a:r>
            <a:r>
              <a:rPr lang="en-US" sz="1400" dirty="0" err="1"/>
              <a:t>série</a:t>
            </a:r>
            <a:r>
              <a:rPr lang="en-US" sz="1400" dirty="0"/>
              <a:t> de </a:t>
            </a:r>
            <a:r>
              <a:rPr lang="en-US" sz="1400" dirty="0" err="1"/>
              <a:t>saltos</a:t>
            </a:r>
            <a:endParaRPr lang="en-US" sz="1400" dirty="0"/>
          </a:p>
        </p:txBody>
      </p:sp>
      <p:sp>
        <p:nvSpPr>
          <p:cNvPr id="48" name="Balão Retangular 47">
            <a:extLst>
              <a:ext uri="{FF2B5EF4-FFF2-40B4-BE49-F238E27FC236}">
                <a16:creationId xmlns:a16="http://schemas.microsoft.com/office/drawing/2014/main" id="{40FDCFB5-04D6-0C48-BEC9-0C1256EDED40}"/>
              </a:ext>
            </a:extLst>
          </p:cNvPr>
          <p:cNvSpPr/>
          <p:nvPr/>
        </p:nvSpPr>
        <p:spPr bwMode="auto">
          <a:xfrm>
            <a:off x="6011604" y="3317359"/>
            <a:ext cx="1388445" cy="463846"/>
          </a:xfrm>
          <a:prstGeom prst="wedgeRectCallout">
            <a:avLst>
              <a:gd name="adj1" fmla="val 50277"/>
              <a:gd name="adj2" fmla="val 94048"/>
            </a:avLst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while</a:t>
            </a:r>
            <a:r>
              <a:rPr kumimoji="0" 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 tratado como se fosse</a:t>
            </a:r>
            <a:r>
              <a:rPr lang="pt-BR" sz="1200" dirty="0"/>
              <a:t> um </a:t>
            </a:r>
            <a:r>
              <a:rPr lang="pt-BR" sz="1200" b="1" dirty="0" err="1"/>
              <a:t>if</a:t>
            </a:r>
            <a:endParaRPr kumimoji="0" lang="pt-BR" sz="1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7580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8" grpId="0" build="p"/>
      <p:bldP spid="4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7D4F48-BEF0-D14A-BB76-E0FB1EFC2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fazer um GFC?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FE68BCB-A919-5B44-9558-CECF11C96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400800"/>
            <a:ext cx="1905000" cy="304800"/>
          </a:xfrm>
        </p:spPr>
        <p:txBody>
          <a:bodyPr/>
          <a:lstStyle/>
          <a:p>
            <a:fld id="{CB1BFE40-450A-4547-A419-92D367F25244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FBD81529-BDF4-7B4E-A58D-1A2F71976E60}"/>
              </a:ext>
            </a:extLst>
          </p:cNvPr>
          <p:cNvSpPr/>
          <p:nvPr/>
        </p:nvSpPr>
        <p:spPr>
          <a:xfrm>
            <a:off x="512602" y="1343667"/>
            <a:ext cx="2298400" cy="2462213"/>
          </a:xfrm>
          <a:prstGeom prst="rect">
            <a:avLst/>
          </a:prstGeom>
          <a:solidFill>
            <a:srgbClr val="FFFF99"/>
          </a:solidFill>
        </p:spPr>
        <p:txBody>
          <a:bodyPr wrap="square">
            <a:spAutoFit/>
          </a:bodyPr>
          <a:lstStyle/>
          <a:p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void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Y;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(X()) {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(Z())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           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f(U);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}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pt-BR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w</a:t>
            </a:r>
            <a:r>
              <a:rPr lang="en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hile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(W())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(V())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f(Y); </a:t>
            </a:r>
          </a:p>
          <a:p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pt-BR" sz="14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CFD47F42-310D-5747-9C28-D7312AD51EE3}"/>
              </a:ext>
            </a:extLst>
          </p:cNvPr>
          <p:cNvSpPr/>
          <p:nvPr/>
        </p:nvSpPr>
        <p:spPr bwMode="auto">
          <a:xfrm>
            <a:off x="8099760" y="3327400"/>
            <a:ext cx="304800" cy="304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70081A30-908A-B942-A9C8-4CB0DDE66E3F}"/>
              </a:ext>
            </a:extLst>
          </p:cNvPr>
          <p:cNvSpPr/>
          <p:nvPr/>
        </p:nvSpPr>
        <p:spPr bwMode="auto">
          <a:xfrm>
            <a:off x="6172200" y="4800600"/>
            <a:ext cx="304800" cy="304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E57A420-1970-924A-AC23-03E3FFCD45AD}"/>
              </a:ext>
            </a:extLst>
          </p:cNvPr>
          <p:cNvSpPr/>
          <p:nvPr/>
        </p:nvSpPr>
        <p:spPr bwMode="auto">
          <a:xfrm>
            <a:off x="4603236" y="1083558"/>
            <a:ext cx="737953" cy="346234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START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6BB21E8-55F9-C34D-9AC0-11BF63A7CF4B}"/>
              </a:ext>
            </a:extLst>
          </p:cNvPr>
          <p:cNvSpPr txBox="1"/>
          <p:nvPr/>
        </p:nvSpPr>
        <p:spPr>
          <a:xfrm>
            <a:off x="5393231" y="1061596"/>
            <a:ext cx="4828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i="1" dirty="0" err="1"/>
              <a:t>last</a:t>
            </a:r>
            <a:endParaRPr lang="pt-BR" sz="1600" i="1" dirty="0"/>
          </a:p>
        </p:txBody>
      </p: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3860339B-C8F8-5F4C-9720-C1C6C652DB63}"/>
              </a:ext>
            </a:extLst>
          </p:cNvPr>
          <p:cNvGrpSpPr/>
          <p:nvPr/>
        </p:nvGrpSpPr>
        <p:grpSpPr>
          <a:xfrm>
            <a:off x="4545182" y="1429792"/>
            <a:ext cx="854060" cy="537162"/>
            <a:chOff x="4143376" y="2768598"/>
            <a:chExt cx="854060" cy="537162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2F3CF0CF-3047-CC4C-ABEE-984F74D8B6A0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</a:t>
              </a:r>
              <a:r>
                <a:rPr kumimoji="0" lang="pt-BR" sz="140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nt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y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0" name="Conector de Seta Reta 29">
              <a:extLst>
                <a:ext uri="{FF2B5EF4-FFF2-40B4-BE49-F238E27FC236}">
                  <a16:creationId xmlns:a16="http://schemas.microsoft.com/office/drawing/2014/main" id="{E52D3E98-65C6-8741-B61F-98CE2BCC9E60}"/>
                </a:ext>
              </a:extLst>
            </p:cNvPr>
            <p:cNvCxnSpPr>
              <a:cxnSpLocks/>
              <a:stCxn id="29" idx="0"/>
            </p:cNvCxnSpPr>
            <p:nvPr/>
          </p:nvCxnSpPr>
          <p:spPr bwMode="auto">
            <a:xfrm flipV="1">
              <a:off x="4570406" y="2768598"/>
              <a:ext cx="0" cy="23420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1F5D8F7B-7386-2746-9C61-D492F6995699}"/>
              </a:ext>
            </a:extLst>
          </p:cNvPr>
          <p:cNvSpPr txBox="1"/>
          <p:nvPr/>
        </p:nvSpPr>
        <p:spPr>
          <a:xfrm>
            <a:off x="5384885" y="1598758"/>
            <a:ext cx="4828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i="1" dirty="0" err="1"/>
              <a:t>last</a:t>
            </a:r>
            <a:endParaRPr lang="pt-BR" sz="1600" i="1" dirty="0"/>
          </a:p>
        </p:txBody>
      </p: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2A5F60D8-909C-144A-B238-3FD0883DE507}"/>
              </a:ext>
            </a:extLst>
          </p:cNvPr>
          <p:cNvGrpSpPr/>
          <p:nvPr/>
        </p:nvGrpSpPr>
        <p:grpSpPr>
          <a:xfrm>
            <a:off x="4532211" y="1971299"/>
            <a:ext cx="854060" cy="537162"/>
            <a:chOff x="4143376" y="2768598"/>
            <a:chExt cx="854060" cy="537162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2ACEF9D-4714-A04D-98ED-CCEA1FABD938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if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5" name="Conector de Seta Reta 34">
              <a:extLst>
                <a:ext uri="{FF2B5EF4-FFF2-40B4-BE49-F238E27FC236}">
                  <a16:creationId xmlns:a16="http://schemas.microsoft.com/office/drawing/2014/main" id="{F233BA85-6217-F040-9273-FBA380F840A0}"/>
                </a:ext>
              </a:extLst>
            </p:cNvPr>
            <p:cNvCxnSpPr>
              <a:cxnSpLocks/>
              <a:stCxn id="34" idx="0"/>
            </p:cNvCxnSpPr>
            <p:nvPr/>
          </p:nvCxnSpPr>
          <p:spPr bwMode="auto">
            <a:xfrm flipV="1">
              <a:off x="4570406" y="2768598"/>
              <a:ext cx="0" cy="23420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71A4965C-78C1-A74C-AE14-209CB884B3B2}"/>
              </a:ext>
            </a:extLst>
          </p:cNvPr>
          <p:cNvSpPr txBox="1"/>
          <p:nvPr/>
        </p:nvSpPr>
        <p:spPr>
          <a:xfrm>
            <a:off x="5384885" y="2147133"/>
            <a:ext cx="4828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i="1" dirty="0" err="1"/>
              <a:t>last</a:t>
            </a:r>
            <a:endParaRPr lang="pt-BR" sz="1600" i="1" dirty="0"/>
          </a:p>
        </p:txBody>
      </p: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8F71CEC8-65A6-9F47-87D2-264ED11142FC}"/>
              </a:ext>
            </a:extLst>
          </p:cNvPr>
          <p:cNvGrpSpPr/>
          <p:nvPr/>
        </p:nvGrpSpPr>
        <p:grpSpPr>
          <a:xfrm>
            <a:off x="3023710" y="2464094"/>
            <a:ext cx="3889015" cy="2725122"/>
            <a:chOff x="3023710" y="2464094"/>
            <a:chExt cx="3889015" cy="2725122"/>
          </a:xfrm>
        </p:grpSpPr>
        <p:cxnSp>
          <p:nvCxnSpPr>
            <p:cNvPr id="39" name="Conector de Seta Reta 38">
              <a:extLst>
                <a:ext uri="{FF2B5EF4-FFF2-40B4-BE49-F238E27FC236}">
                  <a16:creationId xmlns:a16="http://schemas.microsoft.com/office/drawing/2014/main" id="{B801F725-3FB8-2A47-AC3B-F78D3A0C01BB}"/>
                </a:ext>
              </a:extLst>
            </p:cNvPr>
            <p:cNvCxnSpPr>
              <a:cxnSpLocks/>
              <a:stCxn id="106" idx="0"/>
              <a:endCxn id="34" idx="3"/>
            </p:cNvCxnSpPr>
            <p:nvPr/>
          </p:nvCxnSpPr>
          <p:spPr bwMode="auto">
            <a:xfrm flipV="1">
              <a:off x="3952843" y="2464094"/>
              <a:ext cx="704442" cy="128405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48" name="Conector de Seta Reta 47">
              <a:extLst>
                <a:ext uri="{FF2B5EF4-FFF2-40B4-BE49-F238E27FC236}">
                  <a16:creationId xmlns:a16="http://schemas.microsoft.com/office/drawing/2014/main" id="{583CB18C-5A7B-6945-AC7A-7F10670316FA}"/>
                </a:ext>
              </a:extLst>
            </p:cNvPr>
            <p:cNvCxnSpPr>
              <a:cxnSpLocks/>
              <a:stCxn id="105" idx="0"/>
              <a:endCxn id="34" idx="5"/>
            </p:cNvCxnSpPr>
            <p:nvPr/>
          </p:nvCxnSpPr>
          <p:spPr bwMode="auto">
            <a:xfrm flipH="1" flipV="1">
              <a:off x="5261197" y="2464094"/>
              <a:ext cx="736209" cy="13250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0B24F561-E46E-AD4B-82DA-E643CC7632BA}"/>
                </a:ext>
              </a:extLst>
            </p:cNvPr>
            <p:cNvSpPr/>
            <p:nvPr/>
          </p:nvSpPr>
          <p:spPr bwMode="auto">
            <a:xfrm>
              <a:off x="4810962" y="4842982"/>
              <a:ext cx="33200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pt-BR" sz="160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c</a:t>
              </a:r>
              <a:endParaRPr kumimoji="0" lang="pt-BR" sz="16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68" name="Conector de Seta Reta 67">
              <a:extLst>
                <a:ext uri="{FF2B5EF4-FFF2-40B4-BE49-F238E27FC236}">
                  <a16:creationId xmlns:a16="http://schemas.microsoft.com/office/drawing/2014/main" id="{359D44FF-43DD-364B-8A24-68F0D905E934}"/>
                </a:ext>
              </a:extLst>
            </p:cNvPr>
            <p:cNvCxnSpPr>
              <a:cxnSpLocks/>
              <a:stCxn id="67" idx="2"/>
              <a:endCxn id="106" idx="2"/>
            </p:cNvCxnSpPr>
            <p:nvPr/>
          </p:nvCxnSpPr>
          <p:spPr bwMode="auto">
            <a:xfrm flipH="1" flipV="1">
              <a:off x="3952843" y="4731454"/>
              <a:ext cx="858119" cy="284645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sp>
          <p:nvSpPr>
            <p:cNvPr id="105" name="Retângulo 104">
              <a:extLst>
                <a:ext uri="{FF2B5EF4-FFF2-40B4-BE49-F238E27FC236}">
                  <a16:creationId xmlns:a16="http://schemas.microsoft.com/office/drawing/2014/main" id="{3A7496CA-6A63-E547-8FD3-3BB76D68BE77}"/>
                </a:ext>
              </a:extLst>
            </p:cNvPr>
            <p:cNvSpPr/>
            <p:nvPr/>
          </p:nvSpPr>
          <p:spPr bwMode="auto">
            <a:xfrm>
              <a:off x="5082087" y="2596601"/>
              <a:ext cx="1830638" cy="2138954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  <p:sp>
          <p:nvSpPr>
            <p:cNvPr id="106" name="Retângulo 105">
              <a:extLst>
                <a:ext uri="{FF2B5EF4-FFF2-40B4-BE49-F238E27FC236}">
                  <a16:creationId xmlns:a16="http://schemas.microsoft.com/office/drawing/2014/main" id="{64AD8243-BF0C-C848-9929-DF9710BE3C5B}"/>
                </a:ext>
              </a:extLst>
            </p:cNvPr>
            <p:cNvSpPr/>
            <p:nvPr/>
          </p:nvSpPr>
          <p:spPr bwMode="auto">
            <a:xfrm>
              <a:off x="3023710" y="2592499"/>
              <a:ext cx="1858266" cy="2138955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  <p:cxnSp>
          <p:nvCxnSpPr>
            <p:cNvPr id="66" name="Conector de Seta Reta 65">
              <a:extLst>
                <a:ext uri="{FF2B5EF4-FFF2-40B4-BE49-F238E27FC236}">
                  <a16:creationId xmlns:a16="http://schemas.microsoft.com/office/drawing/2014/main" id="{AEB79400-744E-0544-BC65-84C66DF29B80}"/>
                </a:ext>
              </a:extLst>
            </p:cNvPr>
            <p:cNvCxnSpPr>
              <a:cxnSpLocks/>
              <a:stCxn id="67" idx="6"/>
              <a:endCxn id="105" idx="2"/>
            </p:cNvCxnSpPr>
            <p:nvPr/>
          </p:nvCxnSpPr>
          <p:spPr bwMode="auto">
            <a:xfrm flipV="1">
              <a:off x="5142962" y="4735555"/>
              <a:ext cx="854444" cy="280544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310160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7" grpId="0"/>
      <p:bldP spid="7" grpId="1"/>
      <p:bldP spid="32" grpId="0"/>
      <p:bldP spid="32" grpId="1"/>
      <p:bldP spid="3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7D4F48-BEF0-D14A-BB76-E0FB1EFC2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fazer um GFC?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FE68BCB-A919-5B44-9558-CECF11C96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400800"/>
            <a:ext cx="1905000" cy="304800"/>
          </a:xfrm>
        </p:spPr>
        <p:txBody>
          <a:bodyPr/>
          <a:lstStyle/>
          <a:p>
            <a:fld id="{CB1BFE40-450A-4547-A419-92D367F25244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CFD47F42-310D-5747-9C28-D7312AD51EE3}"/>
              </a:ext>
            </a:extLst>
          </p:cNvPr>
          <p:cNvSpPr/>
          <p:nvPr/>
        </p:nvSpPr>
        <p:spPr bwMode="auto">
          <a:xfrm>
            <a:off x="8099760" y="3327400"/>
            <a:ext cx="304800" cy="304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70081A30-908A-B942-A9C8-4CB0DDE66E3F}"/>
              </a:ext>
            </a:extLst>
          </p:cNvPr>
          <p:cNvSpPr/>
          <p:nvPr/>
        </p:nvSpPr>
        <p:spPr bwMode="auto">
          <a:xfrm>
            <a:off x="6172200" y="4800600"/>
            <a:ext cx="304800" cy="304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E57A420-1970-924A-AC23-03E3FFCD45AD}"/>
              </a:ext>
            </a:extLst>
          </p:cNvPr>
          <p:cNvSpPr/>
          <p:nvPr/>
        </p:nvSpPr>
        <p:spPr bwMode="auto">
          <a:xfrm>
            <a:off x="4603236" y="1083558"/>
            <a:ext cx="737953" cy="346234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START</a:t>
            </a:r>
          </a:p>
        </p:txBody>
      </p: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3860339B-C8F8-5F4C-9720-C1C6C652DB63}"/>
              </a:ext>
            </a:extLst>
          </p:cNvPr>
          <p:cNvGrpSpPr/>
          <p:nvPr/>
        </p:nvGrpSpPr>
        <p:grpSpPr>
          <a:xfrm>
            <a:off x="4545182" y="1429792"/>
            <a:ext cx="854060" cy="537162"/>
            <a:chOff x="4143376" y="2768598"/>
            <a:chExt cx="854060" cy="537162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2F3CF0CF-3047-CC4C-ABEE-984F74D8B6A0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</a:t>
              </a:r>
              <a:r>
                <a:rPr kumimoji="0" lang="pt-BR" sz="140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nt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y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0" name="Conector de Seta Reta 29">
              <a:extLst>
                <a:ext uri="{FF2B5EF4-FFF2-40B4-BE49-F238E27FC236}">
                  <a16:creationId xmlns:a16="http://schemas.microsoft.com/office/drawing/2014/main" id="{E52D3E98-65C6-8741-B61F-98CE2BCC9E60}"/>
                </a:ext>
              </a:extLst>
            </p:cNvPr>
            <p:cNvCxnSpPr>
              <a:cxnSpLocks/>
              <a:stCxn id="29" idx="0"/>
            </p:cNvCxnSpPr>
            <p:nvPr/>
          </p:nvCxnSpPr>
          <p:spPr bwMode="auto">
            <a:xfrm flipV="1">
              <a:off x="4570406" y="2768598"/>
              <a:ext cx="0" cy="23420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2A5F60D8-909C-144A-B238-3FD0883DE507}"/>
              </a:ext>
            </a:extLst>
          </p:cNvPr>
          <p:cNvGrpSpPr/>
          <p:nvPr/>
        </p:nvGrpSpPr>
        <p:grpSpPr>
          <a:xfrm>
            <a:off x="4532211" y="1971299"/>
            <a:ext cx="854060" cy="537162"/>
            <a:chOff x="4143376" y="2768598"/>
            <a:chExt cx="854060" cy="537162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2ACEF9D-4714-A04D-98ED-CCEA1FABD938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if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5" name="Conector de Seta Reta 34">
              <a:extLst>
                <a:ext uri="{FF2B5EF4-FFF2-40B4-BE49-F238E27FC236}">
                  <a16:creationId xmlns:a16="http://schemas.microsoft.com/office/drawing/2014/main" id="{F233BA85-6217-F040-9273-FBA380F840A0}"/>
                </a:ext>
              </a:extLst>
            </p:cNvPr>
            <p:cNvCxnSpPr>
              <a:cxnSpLocks/>
              <a:stCxn id="34" idx="0"/>
            </p:cNvCxnSpPr>
            <p:nvPr/>
          </p:nvCxnSpPr>
          <p:spPr bwMode="auto">
            <a:xfrm flipV="1">
              <a:off x="4570406" y="2768598"/>
              <a:ext cx="0" cy="23420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71A4965C-78C1-A74C-AE14-209CB884B3B2}"/>
              </a:ext>
            </a:extLst>
          </p:cNvPr>
          <p:cNvSpPr txBox="1"/>
          <p:nvPr/>
        </p:nvSpPr>
        <p:spPr>
          <a:xfrm>
            <a:off x="5384885" y="2147133"/>
            <a:ext cx="4828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i="1" dirty="0" err="1"/>
              <a:t>last</a:t>
            </a:r>
            <a:endParaRPr lang="pt-BR" sz="1600" i="1" dirty="0"/>
          </a:p>
        </p:txBody>
      </p: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E76E4CDB-0B01-B546-B9E8-5B858F69D994}"/>
              </a:ext>
            </a:extLst>
          </p:cNvPr>
          <p:cNvGrpSpPr/>
          <p:nvPr/>
        </p:nvGrpSpPr>
        <p:grpSpPr>
          <a:xfrm>
            <a:off x="3755864" y="2464094"/>
            <a:ext cx="901421" cy="577960"/>
            <a:chOff x="4143376" y="2727800"/>
            <a:chExt cx="901421" cy="57796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EE50846-433D-AD46-8C77-99AA3321D0E3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if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Z</a:t>
              </a:r>
            </a:p>
          </p:txBody>
        </p:sp>
        <p:cxnSp>
          <p:nvCxnSpPr>
            <p:cNvPr id="39" name="Conector de Seta Reta 38">
              <a:extLst>
                <a:ext uri="{FF2B5EF4-FFF2-40B4-BE49-F238E27FC236}">
                  <a16:creationId xmlns:a16="http://schemas.microsoft.com/office/drawing/2014/main" id="{B801F725-3FB8-2A47-AC3B-F78D3A0C01BB}"/>
                </a:ext>
              </a:extLst>
            </p:cNvPr>
            <p:cNvCxnSpPr>
              <a:cxnSpLocks/>
              <a:stCxn id="38" idx="0"/>
              <a:endCxn id="34" idx="3"/>
            </p:cNvCxnSpPr>
            <p:nvPr/>
          </p:nvCxnSpPr>
          <p:spPr bwMode="auto">
            <a:xfrm flipV="1">
              <a:off x="4570406" y="2727800"/>
              <a:ext cx="474391" cy="275005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40" name="Agrupar 39">
            <a:extLst>
              <a:ext uri="{FF2B5EF4-FFF2-40B4-BE49-F238E27FC236}">
                <a16:creationId xmlns:a16="http://schemas.microsoft.com/office/drawing/2014/main" id="{95B80468-F7F7-FB47-A7A8-051B92E850C2}"/>
              </a:ext>
            </a:extLst>
          </p:cNvPr>
          <p:cNvGrpSpPr/>
          <p:nvPr/>
        </p:nvGrpSpPr>
        <p:grpSpPr>
          <a:xfrm>
            <a:off x="3137921" y="2997687"/>
            <a:ext cx="854060" cy="626065"/>
            <a:chOff x="4153104" y="2358679"/>
            <a:chExt cx="854060" cy="62606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6AC43D0-6FFE-D94B-A30E-79FDE201D8C2}"/>
                </a:ext>
              </a:extLst>
            </p:cNvPr>
            <p:cNvSpPr/>
            <p:nvPr/>
          </p:nvSpPr>
          <p:spPr bwMode="auto">
            <a:xfrm>
              <a:off x="4153104" y="2681789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f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(</a:t>
              </a: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U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)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42" name="Conector de Seta Reta 41">
              <a:extLst>
                <a:ext uri="{FF2B5EF4-FFF2-40B4-BE49-F238E27FC236}">
                  <a16:creationId xmlns:a16="http://schemas.microsoft.com/office/drawing/2014/main" id="{4B724163-EC26-0C4F-9BF9-CC7FF766C9BF}"/>
                </a:ext>
              </a:extLst>
            </p:cNvPr>
            <p:cNvCxnSpPr>
              <a:cxnSpLocks/>
              <a:stCxn id="41" idx="0"/>
              <a:endCxn id="38" idx="3"/>
            </p:cNvCxnSpPr>
            <p:nvPr/>
          </p:nvCxnSpPr>
          <p:spPr bwMode="auto">
            <a:xfrm flipV="1">
              <a:off x="4580134" y="2358679"/>
              <a:ext cx="315987" cy="323110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8EDABEB7-C254-D447-9B92-BF405090C991}"/>
              </a:ext>
            </a:extLst>
          </p:cNvPr>
          <p:cNvSpPr/>
          <p:nvPr/>
        </p:nvSpPr>
        <p:spPr bwMode="auto">
          <a:xfrm>
            <a:off x="3941478" y="3846114"/>
            <a:ext cx="332000" cy="346234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60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endParaRPr kumimoji="0" lang="pt-BR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5" name="Conector de Seta Reta 44">
            <a:extLst>
              <a:ext uri="{FF2B5EF4-FFF2-40B4-BE49-F238E27FC236}">
                <a16:creationId xmlns:a16="http://schemas.microsoft.com/office/drawing/2014/main" id="{A80BEC38-64EF-8E4A-9533-D0C65206A14C}"/>
              </a:ext>
            </a:extLst>
          </p:cNvPr>
          <p:cNvCxnSpPr>
            <a:cxnSpLocks/>
            <a:stCxn id="44" idx="1"/>
            <a:endCxn id="41" idx="4"/>
          </p:cNvCxnSpPr>
          <p:nvPr/>
        </p:nvCxnSpPr>
        <p:spPr bwMode="auto">
          <a:xfrm flipH="1" flipV="1">
            <a:off x="3564951" y="3623752"/>
            <a:ext cx="425147" cy="273067"/>
          </a:xfrm>
          <a:prstGeom prst="straightConnector1">
            <a:avLst/>
          </a:prstGeom>
          <a:noFill/>
          <a:ln w="1587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C473D710-136D-6743-A2FB-64DF9B768A4C}"/>
              </a:ext>
            </a:extLst>
          </p:cNvPr>
          <p:cNvGrpSpPr/>
          <p:nvPr/>
        </p:nvGrpSpPr>
        <p:grpSpPr>
          <a:xfrm>
            <a:off x="5300108" y="2464094"/>
            <a:ext cx="1066499" cy="602927"/>
            <a:chOff x="3930937" y="2702833"/>
            <a:chExt cx="1066499" cy="602927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21033E0A-0E81-F34D-9E71-E97E49BADA0F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while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 W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48" name="Conector de Seta Reta 47">
              <a:extLst>
                <a:ext uri="{FF2B5EF4-FFF2-40B4-BE49-F238E27FC236}">
                  <a16:creationId xmlns:a16="http://schemas.microsoft.com/office/drawing/2014/main" id="{583CB18C-5A7B-6945-AC7A-7F10670316FA}"/>
                </a:ext>
              </a:extLst>
            </p:cNvPr>
            <p:cNvCxnSpPr>
              <a:cxnSpLocks/>
              <a:stCxn id="47" idx="0"/>
              <a:endCxn id="34" idx="5"/>
            </p:cNvCxnSpPr>
            <p:nvPr/>
          </p:nvCxnSpPr>
          <p:spPr bwMode="auto">
            <a:xfrm flipH="1" flipV="1">
              <a:off x="3930937" y="2702833"/>
              <a:ext cx="639469" cy="299972"/>
            </a:xfrm>
            <a:prstGeom prst="straightConnector1">
              <a:avLst/>
            </a:prstGeom>
            <a:noFill/>
            <a:ln w="15875" cap="flat" cmpd="sng" algn="ctr">
              <a:solidFill>
                <a:srgbClr val="FF0000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52" name="Agrupar 51">
            <a:extLst>
              <a:ext uri="{FF2B5EF4-FFF2-40B4-BE49-F238E27FC236}">
                <a16:creationId xmlns:a16="http://schemas.microsoft.com/office/drawing/2014/main" id="{314D3B72-BE9A-3746-926B-0E953D13AF2C}"/>
              </a:ext>
            </a:extLst>
          </p:cNvPr>
          <p:cNvGrpSpPr/>
          <p:nvPr/>
        </p:nvGrpSpPr>
        <p:grpSpPr>
          <a:xfrm>
            <a:off x="4549932" y="5189216"/>
            <a:ext cx="854060" cy="494785"/>
            <a:chOff x="4143376" y="2810975"/>
            <a:chExt cx="854060" cy="494785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B8971EE6-B81B-7A48-B39B-D0C0145CFC94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f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(</a:t>
              </a: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y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)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54" name="Conector de Seta Reta 53">
              <a:extLst>
                <a:ext uri="{FF2B5EF4-FFF2-40B4-BE49-F238E27FC236}">
                  <a16:creationId xmlns:a16="http://schemas.microsoft.com/office/drawing/2014/main" id="{C24FD6A4-E654-1E48-8185-6D39618144A2}"/>
                </a:ext>
              </a:extLst>
            </p:cNvPr>
            <p:cNvCxnSpPr>
              <a:cxnSpLocks/>
              <a:stCxn id="53" idx="0"/>
              <a:endCxn id="67" idx="4"/>
            </p:cNvCxnSpPr>
            <p:nvPr/>
          </p:nvCxnSpPr>
          <p:spPr bwMode="auto">
            <a:xfrm flipV="1">
              <a:off x="4570406" y="2810975"/>
              <a:ext cx="0" cy="191830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55" name="Agrupar 54">
            <a:extLst>
              <a:ext uri="{FF2B5EF4-FFF2-40B4-BE49-F238E27FC236}">
                <a16:creationId xmlns:a16="http://schemas.microsoft.com/office/drawing/2014/main" id="{91D8A1D6-DD26-3949-9C7F-91D79A2F1AE5}"/>
              </a:ext>
            </a:extLst>
          </p:cNvPr>
          <p:cNvGrpSpPr/>
          <p:nvPr/>
        </p:nvGrpSpPr>
        <p:grpSpPr>
          <a:xfrm>
            <a:off x="4551165" y="5684001"/>
            <a:ext cx="854060" cy="571225"/>
            <a:chOff x="4085011" y="1909862"/>
            <a:chExt cx="854060" cy="571225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2C4BB016-89C0-A440-85E7-D0E4B3C72620}"/>
                </a:ext>
              </a:extLst>
            </p:cNvPr>
            <p:cNvSpPr/>
            <p:nvPr/>
          </p:nvSpPr>
          <p:spPr bwMode="auto">
            <a:xfrm>
              <a:off x="4085011" y="2134853"/>
              <a:ext cx="85406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600" b="1" dirty="0">
                  <a:latin typeface="Calibri" panose="020F0502020204030204" pitchFamily="34" charset="0"/>
                  <a:cs typeface="Calibri" panose="020F0502020204030204" pitchFamily="34" charset="0"/>
                </a:rPr>
                <a:t>STOP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57" name="Conector de Seta Reta 56">
              <a:extLst>
                <a:ext uri="{FF2B5EF4-FFF2-40B4-BE49-F238E27FC236}">
                  <a16:creationId xmlns:a16="http://schemas.microsoft.com/office/drawing/2014/main" id="{64E61CDB-FE0D-A344-9A2D-A96865119B01}"/>
                </a:ext>
              </a:extLst>
            </p:cNvPr>
            <p:cNvCxnSpPr>
              <a:cxnSpLocks/>
              <a:stCxn id="56" idx="0"/>
              <a:endCxn id="53" idx="4"/>
            </p:cNvCxnSpPr>
            <p:nvPr/>
          </p:nvCxnSpPr>
          <p:spPr bwMode="auto">
            <a:xfrm flipH="1" flipV="1">
              <a:off x="4510808" y="1909862"/>
              <a:ext cx="1233" cy="224991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cxnSp>
        <p:nvCxnSpPr>
          <p:cNvPr id="64" name="Conector de Seta Reta 63">
            <a:extLst>
              <a:ext uri="{FF2B5EF4-FFF2-40B4-BE49-F238E27FC236}">
                <a16:creationId xmlns:a16="http://schemas.microsoft.com/office/drawing/2014/main" id="{7EC52E31-4431-3346-ADB5-7D144F4599F0}"/>
              </a:ext>
            </a:extLst>
          </p:cNvPr>
          <p:cNvCxnSpPr>
            <a:cxnSpLocks/>
            <a:stCxn id="44" idx="7"/>
            <a:endCxn id="38" idx="5"/>
          </p:cNvCxnSpPr>
          <p:nvPr/>
        </p:nvCxnSpPr>
        <p:spPr bwMode="auto">
          <a:xfrm flipV="1">
            <a:off x="4224858" y="2997687"/>
            <a:ext cx="259992" cy="899132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B24F561-E46E-AD4B-82DA-E643CC7632BA}"/>
              </a:ext>
            </a:extLst>
          </p:cNvPr>
          <p:cNvSpPr/>
          <p:nvPr/>
        </p:nvSpPr>
        <p:spPr bwMode="auto">
          <a:xfrm>
            <a:off x="4810962" y="4842982"/>
            <a:ext cx="332000" cy="346234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60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endParaRPr kumimoji="0" lang="pt-BR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68" name="Conector de Seta Reta 67">
            <a:extLst>
              <a:ext uri="{FF2B5EF4-FFF2-40B4-BE49-F238E27FC236}">
                <a16:creationId xmlns:a16="http://schemas.microsoft.com/office/drawing/2014/main" id="{359D44FF-43DD-364B-8A24-68F0D905E934}"/>
              </a:ext>
            </a:extLst>
          </p:cNvPr>
          <p:cNvCxnSpPr>
            <a:cxnSpLocks/>
            <a:stCxn id="67" idx="1"/>
            <a:endCxn id="44" idx="5"/>
          </p:cNvCxnSpPr>
          <p:nvPr/>
        </p:nvCxnSpPr>
        <p:spPr bwMode="auto">
          <a:xfrm flipH="1" flipV="1">
            <a:off x="4224858" y="4141643"/>
            <a:ext cx="634724" cy="752044"/>
          </a:xfrm>
          <a:prstGeom prst="straightConnector1">
            <a:avLst/>
          </a:prstGeom>
          <a:noFill/>
          <a:ln w="1587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grpSp>
        <p:nvGrpSpPr>
          <p:cNvPr id="76" name="Agrupar 75">
            <a:extLst>
              <a:ext uri="{FF2B5EF4-FFF2-40B4-BE49-F238E27FC236}">
                <a16:creationId xmlns:a16="http://schemas.microsoft.com/office/drawing/2014/main" id="{AA80B218-19F2-F946-8262-2ADF3B8FE490}"/>
              </a:ext>
            </a:extLst>
          </p:cNvPr>
          <p:cNvGrpSpPr/>
          <p:nvPr/>
        </p:nvGrpSpPr>
        <p:grpSpPr>
          <a:xfrm>
            <a:off x="5518958" y="3067023"/>
            <a:ext cx="854060" cy="572505"/>
            <a:chOff x="4172558" y="2402511"/>
            <a:chExt cx="854060" cy="572505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A27242FC-05D3-4345-926F-8F1F09E7F712}"/>
                </a:ext>
              </a:extLst>
            </p:cNvPr>
            <p:cNvSpPr/>
            <p:nvPr/>
          </p:nvSpPr>
          <p:spPr bwMode="auto">
            <a:xfrm>
              <a:off x="4172558" y="2672061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if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V</a:t>
              </a:r>
            </a:p>
          </p:txBody>
        </p:sp>
        <p:cxnSp>
          <p:nvCxnSpPr>
            <p:cNvPr id="78" name="Conector de Seta Reta 77">
              <a:extLst>
                <a:ext uri="{FF2B5EF4-FFF2-40B4-BE49-F238E27FC236}">
                  <a16:creationId xmlns:a16="http://schemas.microsoft.com/office/drawing/2014/main" id="{27727B08-0E1D-804D-8F1F-6FA318F6E595}"/>
                </a:ext>
              </a:extLst>
            </p:cNvPr>
            <p:cNvCxnSpPr>
              <a:cxnSpLocks/>
              <a:stCxn id="77" idx="0"/>
            </p:cNvCxnSpPr>
            <p:nvPr/>
          </p:nvCxnSpPr>
          <p:spPr bwMode="auto">
            <a:xfrm flipV="1">
              <a:off x="4599588" y="2402511"/>
              <a:ext cx="114344" cy="269550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79" name="Agrupar 78">
            <a:extLst>
              <a:ext uri="{FF2B5EF4-FFF2-40B4-BE49-F238E27FC236}">
                <a16:creationId xmlns:a16="http://schemas.microsoft.com/office/drawing/2014/main" id="{1CC66402-CD37-224D-B685-836C91B21FEF}"/>
              </a:ext>
            </a:extLst>
          </p:cNvPr>
          <p:cNvGrpSpPr/>
          <p:nvPr/>
        </p:nvGrpSpPr>
        <p:grpSpPr>
          <a:xfrm>
            <a:off x="5902968" y="3595161"/>
            <a:ext cx="854060" cy="546151"/>
            <a:chOff x="4143376" y="2496961"/>
            <a:chExt cx="854060" cy="546151"/>
          </a:xfrm>
        </p:grpSpPr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FE3C0070-8F5A-8149-ACF5-A553CE4AF08A}"/>
                </a:ext>
              </a:extLst>
            </p:cNvPr>
            <p:cNvSpPr/>
            <p:nvPr/>
          </p:nvSpPr>
          <p:spPr bwMode="auto">
            <a:xfrm>
              <a:off x="4143376" y="2740157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return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81" name="Conector de Seta Reta 80">
              <a:extLst>
                <a:ext uri="{FF2B5EF4-FFF2-40B4-BE49-F238E27FC236}">
                  <a16:creationId xmlns:a16="http://schemas.microsoft.com/office/drawing/2014/main" id="{18EC554F-B12E-A54E-B572-F709F8F27ECB}"/>
                </a:ext>
              </a:extLst>
            </p:cNvPr>
            <p:cNvCxnSpPr>
              <a:cxnSpLocks/>
              <a:stCxn id="80" idx="0"/>
              <a:endCxn id="77" idx="5"/>
            </p:cNvCxnSpPr>
            <p:nvPr/>
          </p:nvCxnSpPr>
          <p:spPr bwMode="auto">
            <a:xfrm flipH="1" flipV="1">
              <a:off x="4488352" y="2496961"/>
              <a:ext cx="82054" cy="243196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82" name="Oval 81">
            <a:extLst>
              <a:ext uri="{FF2B5EF4-FFF2-40B4-BE49-F238E27FC236}">
                <a16:creationId xmlns:a16="http://schemas.microsoft.com/office/drawing/2014/main" id="{C38DCFD6-B817-CC4A-8A21-B7041DB5F4BF}"/>
              </a:ext>
            </a:extLst>
          </p:cNvPr>
          <p:cNvSpPr/>
          <p:nvPr/>
        </p:nvSpPr>
        <p:spPr bwMode="auto">
          <a:xfrm>
            <a:off x="5257100" y="4229572"/>
            <a:ext cx="332000" cy="346234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60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endParaRPr kumimoji="0" lang="pt-BR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83" name="Conector de Seta Reta 82">
            <a:extLst>
              <a:ext uri="{FF2B5EF4-FFF2-40B4-BE49-F238E27FC236}">
                <a16:creationId xmlns:a16="http://schemas.microsoft.com/office/drawing/2014/main" id="{1E188E7E-86B8-3147-B144-B38ED2D6ED9F}"/>
              </a:ext>
            </a:extLst>
          </p:cNvPr>
          <p:cNvCxnSpPr>
            <a:cxnSpLocks/>
            <a:stCxn id="56" idx="6"/>
            <a:endCxn id="80" idx="4"/>
          </p:cNvCxnSpPr>
          <p:nvPr/>
        </p:nvCxnSpPr>
        <p:spPr bwMode="auto">
          <a:xfrm flipV="1">
            <a:off x="5405225" y="4141312"/>
            <a:ext cx="924773" cy="1940797"/>
          </a:xfrm>
          <a:prstGeom prst="straightConnector1">
            <a:avLst/>
          </a:prstGeom>
          <a:noFill/>
          <a:ln w="1587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cxnSp>
        <p:nvCxnSpPr>
          <p:cNvPr id="84" name="Conector de Seta Reta 83">
            <a:extLst>
              <a:ext uri="{FF2B5EF4-FFF2-40B4-BE49-F238E27FC236}">
                <a16:creationId xmlns:a16="http://schemas.microsoft.com/office/drawing/2014/main" id="{FD94CEBB-FE6A-4045-98AC-337E44AF7937}"/>
              </a:ext>
            </a:extLst>
          </p:cNvPr>
          <p:cNvCxnSpPr>
            <a:cxnSpLocks/>
            <a:stCxn id="82" idx="7"/>
            <a:endCxn id="77" idx="3"/>
          </p:cNvCxnSpPr>
          <p:nvPr/>
        </p:nvCxnSpPr>
        <p:spPr bwMode="auto">
          <a:xfrm flipV="1">
            <a:off x="5540480" y="3595161"/>
            <a:ext cx="103552" cy="685116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105" name="Retângulo 104">
            <a:extLst>
              <a:ext uri="{FF2B5EF4-FFF2-40B4-BE49-F238E27FC236}">
                <a16:creationId xmlns:a16="http://schemas.microsoft.com/office/drawing/2014/main" id="{3A7496CA-6A63-E547-8FD3-3BB76D68BE77}"/>
              </a:ext>
            </a:extLst>
          </p:cNvPr>
          <p:cNvSpPr/>
          <p:nvPr/>
        </p:nvSpPr>
        <p:spPr bwMode="auto">
          <a:xfrm>
            <a:off x="5082087" y="2596601"/>
            <a:ext cx="1830638" cy="2138954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06" name="Retângulo 105">
            <a:extLst>
              <a:ext uri="{FF2B5EF4-FFF2-40B4-BE49-F238E27FC236}">
                <a16:creationId xmlns:a16="http://schemas.microsoft.com/office/drawing/2014/main" id="{64AD8243-BF0C-C848-9929-DF9710BE3C5B}"/>
              </a:ext>
            </a:extLst>
          </p:cNvPr>
          <p:cNvSpPr/>
          <p:nvPr/>
        </p:nvSpPr>
        <p:spPr bwMode="auto">
          <a:xfrm>
            <a:off x="3023710" y="2592499"/>
            <a:ext cx="1858266" cy="2138955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58" name="Conector de Seta Reta 57">
            <a:extLst>
              <a:ext uri="{FF2B5EF4-FFF2-40B4-BE49-F238E27FC236}">
                <a16:creationId xmlns:a16="http://schemas.microsoft.com/office/drawing/2014/main" id="{63BA79CC-3304-C54F-99B5-4CA316645AD6}"/>
              </a:ext>
            </a:extLst>
          </p:cNvPr>
          <p:cNvCxnSpPr>
            <a:cxnSpLocks/>
            <a:stCxn id="47" idx="2"/>
            <a:endCxn id="82" idx="1"/>
          </p:cNvCxnSpPr>
          <p:nvPr/>
        </p:nvCxnSpPr>
        <p:spPr bwMode="auto">
          <a:xfrm flipH="1">
            <a:off x="5305720" y="2915544"/>
            <a:ext cx="206827" cy="1364733"/>
          </a:xfrm>
          <a:prstGeom prst="straightConnector1">
            <a:avLst/>
          </a:prstGeom>
          <a:noFill/>
          <a:ln w="1587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49" name="Retângulo 48">
            <a:extLst>
              <a:ext uri="{FF2B5EF4-FFF2-40B4-BE49-F238E27FC236}">
                <a16:creationId xmlns:a16="http://schemas.microsoft.com/office/drawing/2014/main" id="{5F98A853-6772-9D48-B0BA-A8F6D6840951}"/>
              </a:ext>
            </a:extLst>
          </p:cNvPr>
          <p:cNvSpPr/>
          <p:nvPr/>
        </p:nvSpPr>
        <p:spPr>
          <a:xfrm>
            <a:off x="512602" y="1343667"/>
            <a:ext cx="2298400" cy="2462213"/>
          </a:xfrm>
          <a:prstGeom prst="rect">
            <a:avLst/>
          </a:prstGeom>
          <a:solidFill>
            <a:srgbClr val="FFFF99"/>
          </a:solidFill>
        </p:spPr>
        <p:txBody>
          <a:bodyPr wrap="square">
            <a:spAutoFit/>
          </a:bodyPr>
          <a:lstStyle/>
          <a:p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void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Y;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(X()) {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(Z())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           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f(U);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}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pt-BR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w</a:t>
            </a:r>
            <a:r>
              <a:rPr lang="en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hile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(W())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(V())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f(Y); </a:t>
            </a:r>
          </a:p>
          <a:p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pt-BR" sz="14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5A7FD207-0065-8E49-A355-DB2FFAD5876B}"/>
              </a:ext>
            </a:extLst>
          </p:cNvPr>
          <p:cNvSpPr txBox="1"/>
          <p:nvPr/>
        </p:nvSpPr>
        <p:spPr>
          <a:xfrm>
            <a:off x="3281938" y="2689777"/>
            <a:ext cx="4828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i="1" dirty="0" err="1">
                <a:solidFill>
                  <a:srgbClr val="FF0000"/>
                </a:solidFill>
              </a:rPr>
              <a:t>last</a:t>
            </a:r>
            <a:endParaRPr lang="pt-BR" sz="1600" i="1" dirty="0">
              <a:solidFill>
                <a:srgbClr val="FF0000"/>
              </a:solidFill>
            </a:endParaRP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CCF9351B-D79F-C94A-A5F0-FAA847CCF3B8}"/>
              </a:ext>
            </a:extLst>
          </p:cNvPr>
          <p:cNvSpPr txBox="1"/>
          <p:nvPr/>
        </p:nvSpPr>
        <p:spPr>
          <a:xfrm>
            <a:off x="2869419" y="3553242"/>
            <a:ext cx="4828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i="1" dirty="0" err="1">
                <a:solidFill>
                  <a:srgbClr val="FF0000"/>
                </a:solidFill>
              </a:rPr>
              <a:t>last</a:t>
            </a:r>
            <a:endParaRPr lang="pt-BR" sz="1600" i="1" dirty="0">
              <a:solidFill>
                <a:srgbClr val="FF0000"/>
              </a:solidFill>
            </a:endParaRPr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580BA524-8E03-1245-A1A1-F79B3394A796}"/>
              </a:ext>
            </a:extLst>
          </p:cNvPr>
          <p:cNvSpPr txBox="1"/>
          <p:nvPr/>
        </p:nvSpPr>
        <p:spPr>
          <a:xfrm>
            <a:off x="3556416" y="4064135"/>
            <a:ext cx="4828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i="1" dirty="0" err="1">
                <a:solidFill>
                  <a:srgbClr val="FF0000"/>
                </a:solidFill>
              </a:rPr>
              <a:t>last</a:t>
            </a:r>
            <a:endParaRPr lang="pt-BR" sz="1600" i="1" dirty="0">
              <a:solidFill>
                <a:srgbClr val="FF0000"/>
              </a:solidFill>
            </a:endParaRP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14EAB18D-08FC-B34B-9137-E462590EE777}"/>
              </a:ext>
            </a:extLst>
          </p:cNvPr>
          <p:cNvSpPr txBox="1"/>
          <p:nvPr/>
        </p:nvSpPr>
        <p:spPr>
          <a:xfrm>
            <a:off x="6366607" y="2666438"/>
            <a:ext cx="4828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i="1" dirty="0" err="1">
                <a:solidFill>
                  <a:srgbClr val="FF0000"/>
                </a:solidFill>
              </a:rPr>
              <a:t>last</a:t>
            </a:r>
            <a:endParaRPr lang="pt-BR" sz="1600" i="1" dirty="0">
              <a:solidFill>
                <a:srgbClr val="FF0000"/>
              </a:solidFill>
            </a:endParaRPr>
          </a:p>
        </p:txBody>
      </p:sp>
      <p:sp>
        <p:nvSpPr>
          <p:cNvPr id="61" name="CaixaDeTexto 60">
            <a:extLst>
              <a:ext uri="{FF2B5EF4-FFF2-40B4-BE49-F238E27FC236}">
                <a16:creationId xmlns:a16="http://schemas.microsoft.com/office/drawing/2014/main" id="{90B55FF5-9A12-BA40-B690-FC5543270609}"/>
              </a:ext>
            </a:extLst>
          </p:cNvPr>
          <p:cNvSpPr txBox="1"/>
          <p:nvPr/>
        </p:nvSpPr>
        <p:spPr>
          <a:xfrm>
            <a:off x="6402004" y="3264069"/>
            <a:ext cx="4828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i="1" dirty="0" err="1">
                <a:solidFill>
                  <a:srgbClr val="FF0000"/>
                </a:solidFill>
              </a:rPr>
              <a:t>last</a:t>
            </a:r>
            <a:endParaRPr lang="pt-BR" sz="1600" i="1" dirty="0">
              <a:solidFill>
                <a:srgbClr val="FF0000"/>
              </a:solidFill>
            </a:endParaRPr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9DAC287E-FB55-464A-9DDD-ADB391794155}"/>
              </a:ext>
            </a:extLst>
          </p:cNvPr>
          <p:cNvSpPr txBox="1"/>
          <p:nvPr/>
        </p:nvSpPr>
        <p:spPr>
          <a:xfrm>
            <a:off x="6752662" y="3802758"/>
            <a:ext cx="4828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i="1" dirty="0" err="1">
                <a:solidFill>
                  <a:srgbClr val="FF0000"/>
                </a:solidFill>
              </a:rPr>
              <a:t>last</a:t>
            </a:r>
            <a:endParaRPr lang="pt-BR" sz="1600" i="1" dirty="0">
              <a:solidFill>
                <a:srgbClr val="FF0000"/>
              </a:solidFill>
            </a:endParaRPr>
          </a:p>
        </p:txBody>
      </p: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073B4CE3-D953-C44A-98BD-087D649B8A58}"/>
              </a:ext>
            </a:extLst>
          </p:cNvPr>
          <p:cNvSpPr txBox="1"/>
          <p:nvPr/>
        </p:nvSpPr>
        <p:spPr>
          <a:xfrm>
            <a:off x="5440200" y="5925693"/>
            <a:ext cx="4828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i="1" dirty="0" err="1">
                <a:solidFill>
                  <a:srgbClr val="FF0000"/>
                </a:solidFill>
              </a:rPr>
              <a:t>last</a:t>
            </a:r>
            <a:endParaRPr lang="pt-BR" sz="1600" i="1" dirty="0">
              <a:solidFill>
                <a:srgbClr val="FF0000"/>
              </a:solidFill>
            </a:endParaRPr>
          </a:p>
        </p:txBody>
      </p: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9532AE44-0E4D-2F4D-B51E-E517518169F4}"/>
              </a:ext>
            </a:extLst>
          </p:cNvPr>
          <p:cNvSpPr txBox="1"/>
          <p:nvPr/>
        </p:nvSpPr>
        <p:spPr>
          <a:xfrm>
            <a:off x="5594273" y="4249177"/>
            <a:ext cx="4828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i="1" dirty="0" err="1">
                <a:solidFill>
                  <a:srgbClr val="FF0000"/>
                </a:solidFill>
              </a:rPr>
              <a:t>last</a:t>
            </a:r>
            <a:endParaRPr lang="pt-BR" sz="1600" i="1" dirty="0">
              <a:solidFill>
                <a:srgbClr val="FF0000"/>
              </a:solidFill>
            </a:endParaRPr>
          </a:p>
        </p:txBody>
      </p:sp>
      <p:cxnSp>
        <p:nvCxnSpPr>
          <p:cNvPr id="5" name="Conector em Curva 4">
            <a:extLst>
              <a:ext uri="{FF2B5EF4-FFF2-40B4-BE49-F238E27FC236}">
                <a16:creationId xmlns:a16="http://schemas.microsoft.com/office/drawing/2014/main" id="{7F708375-BF38-F24B-AF21-077902DF0597}"/>
              </a:ext>
            </a:extLst>
          </p:cNvPr>
          <p:cNvCxnSpPr>
            <a:stCxn id="47" idx="2"/>
            <a:endCxn id="67" idx="0"/>
          </p:cNvCxnSpPr>
          <p:nvPr/>
        </p:nvCxnSpPr>
        <p:spPr bwMode="auto">
          <a:xfrm rot="10800000" flipV="1">
            <a:off x="4976963" y="2915544"/>
            <a:ext cx="535585" cy="1927438"/>
          </a:xfrm>
          <a:prstGeom prst="curvedConnector2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6" name="CaixaDeTexto 65">
            <a:extLst>
              <a:ext uri="{FF2B5EF4-FFF2-40B4-BE49-F238E27FC236}">
                <a16:creationId xmlns:a16="http://schemas.microsoft.com/office/drawing/2014/main" id="{8DE8DA76-EC10-2845-8810-91FB42C43877}"/>
              </a:ext>
            </a:extLst>
          </p:cNvPr>
          <p:cNvSpPr txBox="1"/>
          <p:nvPr/>
        </p:nvSpPr>
        <p:spPr>
          <a:xfrm>
            <a:off x="5144632" y="4855447"/>
            <a:ext cx="4828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i="1" dirty="0" err="1">
                <a:solidFill>
                  <a:srgbClr val="FF0000"/>
                </a:solidFill>
              </a:rPr>
              <a:t>last</a:t>
            </a:r>
            <a:endParaRPr lang="pt-BR" sz="1600" i="1" dirty="0">
              <a:solidFill>
                <a:srgbClr val="FF0000"/>
              </a:solidFill>
            </a:endParaRPr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C1DA3BD1-41A0-874A-99D3-A61035C36EE2}"/>
              </a:ext>
            </a:extLst>
          </p:cNvPr>
          <p:cNvSpPr txBox="1"/>
          <p:nvPr/>
        </p:nvSpPr>
        <p:spPr>
          <a:xfrm>
            <a:off x="4039240" y="5349301"/>
            <a:ext cx="4828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i="1" dirty="0" err="1">
                <a:solidFill>
                  <a:srgbClr val="FF0000"/>
                </a:solidFill>
              </a:rPr>
              <a:t>last</a:t>
            </a:r>
            <a:endParaRPr lang="pt-BR" sz="16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0292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8" dur="1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44" grpId="0" animBg="1"/>
      <p:bldP spid="67" grpId="0" animBg="1"/>
      <p:bldP spid="82" grpId="0" animBg="1"/>
      <p:bldP spid="50" grpId="0"/>
      <p:bldP spid="50" grpId="1"/>
      <p:bldP spid="51" grpId="0"/>
      <p:bldP spid="51" grpId="1"/>
      <p:bldP spid="59" grpId="0"/>
      <p:bldP spid="59" grpId="1"/>
      <p:bldP spid="60" grpId="0"/>
      <p:bldP spid="60" grpId="1"/>
      <p:bldP spid="60" grpId="2"/>
      <p:bldP spid="60" grpId="3"/>
      <p:bldP spid="61" grpId="0"/>
      <p:bldP spid="61" grpId="1"/>
      <p:bldP spid="62" grpId="0"/>
      <p:bldP spid="62" grpId="1"/>
      <p:bldP spid="63" grpId="0"/>
      <p:bldP spid="63" grpId="1"/>
      <p:bldP spid="65" grpId="0"/>
      <p:bldP spid="65" grpId="1"/>
      <p:bldP spid="66" grpId="0"/>
      <p:bldP spid="66" grpId="1"/>
      <p:bldP spid="6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7D4F48-BEF0-D14A-BB76-E0FB1EFC2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fazer um GFC?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FE68BCB-A919-5B44-9558-CECF11C96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400800"/>
            <a:ext cx="1905000" cy="304800"/>
          </a:xfrm>
        </p:spPr>
        <p:txBody>
          <a:bodyPr/>
          <a:lstStyle/>
          <a:p>
            <a:fld id="{CB1BFE40-450A-4547-A419-92D367F25244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CFD47F42-310D-5747-9C28-D7312AD51EE3}"/>
              </a:ext>
            </a:extLst>
          </p:cNvPr>
          <p:cNvSpPr/>
          <p:nvPr/>
        </p:nvSpPr>
        <p:spPr bwMode="auto">
          <a:xfrm>
            <a:off x="8099760" y="3327400"/>
            <a:ext cx="304800" cy="304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70081A30-908A-B942-A9C8-4CB0DDE66E3F}"/>
              </a:ext>
            </a:extLst>
          </p:cNvPr>
          <p:cNvSpPr/>
          <p:nvPr/>
        </p:nvSpPr>
        <p:spPr bwMode="auto">
          <a:xfrm>
            <a:off x="6172200" y="4800600"/>
            <a:ext cx="304800" cy="304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E57A420-1970-924A-AC23-03E3FFCD45AD}"/>
              </a:ext>
            </a:extLst>
          </p:cNvPr>
          <p:cNvSpPr/>
          <p:nvPr/>
        </p:nvSpPr>
        <p:spPr bwMode="auto">
          <a:xfrm>
            <a:off x="4603236" y="1083558"/>
            <a:ext cx="737953" cy="346234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START</a:t>
            </a:r>
          </a:p>
        </p:txBody>
      </p: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3860339B-C8F8-5F4C-9720-C1C6C652DB63}"/>
              </a:ext>
            </a:extLst>
          </p:cNvPr>
          <p:cNvGrpSpPr/>
          <p:nvPr/>
        </p:nvGrpSpPr>
        <p:grpSpPr>
          <a:xfrm>
            <a:off x="4545182" y="1429792"/>
            <a:ext cx="854060" cy="537162"/>
            <a:chOff x="4143376" y="2768598"/>
            <a:chExt cx="854060" cy="537162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2F3CF0CF-3047-CC4C-ABEE-984F74D8B6A0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</a:t>
              </a:r>
              <a:r>
                <a:rPr kumimoji="0" lang="pt-BR" sz="140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nt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y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0" name="Conector de Seta Reta 29">
              <a:extLst>
                <a:ext uri="{FF2B5EF4-FFF2-40B4-BE49-F238E27FC236}">
                  <a16:creationId xmlns:a16="http://schemas.microsoft.com/office/drawing/2014/main" id="{E52D3E98-65C6-8741-B61F-98CE2BCC9E60}"/>
                </a:ext>
              </a:extLst>
            </p:cNvPr>
            <p:cNvCxnSpPr>
              <a:cxnSpLocks/>
              <a:stCxn id="29" idx="0"/>
            </p:cNvCxnSpPr>
            <p:nvPr/>
          </p:nvCxnSpPr>
          <p:spPr bwMode="auto">
            <a:xfrm flipV="1">
              <a:off x="4570406" y="2768598"/>
              <a:ext cx="0" cy="23420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2A5F60D8-909C-144A-B238-3FD0883DE507}"/>
              </a:ext>
            </a:extLst>
          </p:cNvPr>
          <p:cNvGrpSpPr/>
          <p:nvPr/>
        </p:nvGrpSpPr>
        <p:grpSpPr>
          <a:xfrm>
            <a:off x="4532211" y="1971299"/>
            <a:ext cx="854060" cy="537162"/>
            <a:chOff x="4143376" y="2768598"/>
            <a:chExt cx="854060" cy="537162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2ACEF9D-4714-A04D-98ED-CCEA1FABD938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if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5" name="Conector de Seta Reta 34">
              <a:extLst>
                <a:ext uri="{FF2B5EF4-FFF2-40B4-BE49-F238E27FC236}">
                  <a16:creationId xmlns:a16="http://schemas.microsoft.com/office/drawing/2014/main" id="{F233BA85-6217-F040-9273-FBA380F840A0}"/>
                </a:ext>
              </a:extLst>
            </p:cNvPr>
            <p:cNvCxnSpPr>
              <a:cxnSpLocks/>
              <a:stCxn id="34" idx="0"/>
            </p:cNvCxnSpPr>
            <p:nvPr/>
          </p:nvCxnSpPr>
          <p:spPr bwMode="auto">
            <a:xfrm flipV="1">
              <a:off x="4570406" y="2768598"/>
              <a:ext cx="0" cy="23420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E76E4CDB-0B01-B546-B9E8-5B858F69D994}"/>
              </a:ext>
            </a:extLst>
          </p:cNvPr>
          <p:cNvGrpSpPr/>
          <p:nvPr/>
        </p:nvGrpSpPr>
        <p:grpSpPr>
          <a:xfrm>
            <a:off x="3755864" y="2464094"/>
            <a:ext cx="901421" cy="577960"/>
            <a:chOff x="4143376" y="2727800"/>
            <a:chExt cx="901421" cy="57796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EE50846-433D-AD46-8C77-99AA3321D0E3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if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Z</a:t>
              </a:r>
            </a:p>
          </p:txBody>
        </p:sp>
        <p:cxnSp>
          <p:nvCxnSpPr>
            <p:cNvPr id="39" name="Conector de Seta Reta 38">
              <a:extLst>
                <a:ext uri="{FF2B5EF4-FFF2-40B4-BE49-F238E27FC236}">
                  <a16:creationId xmlns:a16="http://schemas.microsoft.com/office/drawing/2014/main" id="{B801F725-3FB8-2A47-AC3B-F78D3A0C01BB}"/>
                </a:ext>
              </a:extLst>
            </p:cNvPr>
            <p:cNvCxnSpPr>
              <a:cxnSpLocks/>
              <a:stCxn id="38" idx="0"/>
              <a:endCxn id="34" idx="3"/>
            </p:cNvCxnSpPr>
            <p:nvPr/>
          </p:nvCxnSpPr>
          <p:spPr bwMode="auto">
            <a:xfrm flipV="1">
              <a:off x="4570406" y="2727800"/>
              <a:ext cx="474391" cy="275005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40" name="Agrupar 39">
            <a:extLst>
              <a:ext uri="{FF2B5EF4-FFF2-40B4-BE49-F238E27FC236}">
                <a16:creationId xmlns:a16="http://schemas.microsoft.com/office/drawing/2014/main" id="{95B80468-F7F7-FB47-A7A8-051B92E850C2}"/>
              </a:ext>
            </a:extLst>
          </p:cNvPr>
          <p:cNvGrpSpPr/>
          <p:nvPr/>
        </p:nvGrpSpPr>
        <p:grpSpPr>
          <a:xfrm>
            <a:off x="3137921" y="2997687"/>
            <a:ext cx="854060" cy="626065"/>
            <a:chOff x="4153104" y="2358679"/>
            <a:chExt cx="854060" cy="62606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6AC43D0-6FFE-D94B-A30E-79FDE201D8C2}"/>
                </a:ext>
              </a:extLst>
            </p:cNvPr>
            <p:cNvSpPr/>
            <p:nvPr/>
          </p:nvSpPr>
          <p:spPr bwMode="auto">
            <a:xfrm>
              <a:off x="4153104" y="2681789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f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(</a:t>
              </a: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U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)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42" name="Conector de Seta Reta 41">
              <a:extLst>
                <a:ext uri="{FF2B5EF4-FFF2-40B4-BE49-F238E27FC236}">
                  <a16:creationId xmlns:a16="http://schemas.microsoft.com/office/drawing/2014/main" id="{4B724163-EC26-0C4F-9BF9-CC7FF766C9BF}"/>
                </a:ext>
              </a:extLst>
            </p:cNvPr>
            <p:cNvCxnSpPr>
              <a:cxnSpLocks/>
              <a:stCxn id="41" idx="0"/>
              <a:endCxn id="38" idx="3"/>
            </p:cNvCxnSpPr>
            <p:nvPr/>
          </p:nvCxnSpPr>
          <p:spPr bwMode="auto">
            <a:xfrm flipV="1">
              <a:off x="4580134" y="2358679"/>
              <a:ext cx="315987" cy="323110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8EDABEB7-C254-D447-9B92-BF405090C991}"/>
              </a:ext>
            </a:extLst>
          </p:cNvPr>
          <p:cNvSpPr/>
          <p:nvPr/>
        </p:nvSpPr>
        <p:spPr bwMode="auto">
          <a:xfrm>
            <a:off x="3941478" y="3846114"/>
            <a:ext cx="332000" cy="346234"/>
          </a:xfrm>
          <a:prstGeom prst="ellipse">
            <a:avLst/>
          </a:prstGeom>
          <a:solidFill>
            <a:srgbClr val="FFC000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60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endParaRPr kumimoji="0" lang="pt-BR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5" name="Conector de Seta Reta 44">
            <a:extLst>
              <a:ext uri="{FF2B5EF4-FFF2-40B4-BE49-F238E27FC236}">
                <a16:creationId xmlns:a16="http://schemas.microsoft.com/office/drawing/2014/main" id="{A80BEC38-64EF-8E4A-9533-D0C65206A14C}"/>
              </a:ext>
            </a:extLst>
          </p:cNvPr>
          <p:cNvCxnSpPr>
            <a:cxnSpLocks/>
            <a:stCxn id="44" idx="1"/>
            <a:endCxn id="41" idx="4"/>
          </p:cNvCxnSpPr>
          <p:nvPr/>
        </p:nvCxnSpPr>
        <p:spPr bwMode="auto">
          <a:xfrm flipH="1" flipV="1">
            <a:off x="3564951" y="3623752"/>
            <a:ext cx="425147" cy="273067"/>
          </a:xfrm>
          <a:prstGeom prst="straightConnector1">
            <a:avLst/>
          </a:prstGeom>
          <a:noFill/>
          <a:ln w="1587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C473D710-136D-6743-A2FB-64DF9B768A4C}"/>
              </a:ext>
            </a:extLst>
          </p:cNvPr>
          <p:cNvGrpSpPr/>
          <p:nvPr/>
        </p:nvGrpSpPr>
        <p:grpSpPr>
          <a:xfrm>
            <a:off x="5300108" y="2464094"/>
            <a:ext cx="1066499" cy="602927"/>
            <a:chOff x="3930937" y="2702833"/>
            <a:chExt cx="1066499" cy="602927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21033E0A-0E81-F34D-9E71-E97E49BADA0F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while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 W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48" name="Conector de Seta Reta 47">
              <a:extLst>
                <a:ext uri="{FF2B5EF4-FFF2-40B4-BE49-F238E27FC236}">
                  <a16:creationId xmlns:a16="http://schemas.microsoft.com/office/drawing/2014/main" id="{583CB18C-5A7B-6945-AC7A-7F10670316FA}"/>
                </a:ext>
              </a:extLst>
            </p:cNvPr>
            <p:cNvCxnSpPr>
              <a:cxnSpLocks/>
              <a:stCxn id="47" idx="0"/>
              <a:endCxn id="34" idx="5"/>
            </p:cNvCxnSpPr>
            <p:nvPr/>
          </p:nvCxnSpPr>
          <p:spPr bwMode="auto">
            <a:xfrm flipH="1" flipV="1">
              <a:off x="3930937" y="2702833"/>
              <a:ext cx="639469" cy="299972"/>
            </a:xfrm>
            <a:prstGeom prst="straightConnector1">
              <a:avLst/>
            </a:prstGeom>
            <a:noFill/>
            <a:ln w="15875" cap="flat" cmpd="sng" algn="ctr">
              <a:solidFill>
                <a:srgbClr val="FF0000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52" name="Agrupar 51">
            <a:extLst>
              <a:ext uri="{FF2B5EF4-FFF2-40B4-BE49-F238E27FC236}">
                <a16:creationId xmlns:a16="http://schemas.microsoft.com/office/drawing/2014/main" id="{314D3B72-BE9A-3746-926B-0E953D13AF2C}"/>
              </a:ext>
            </a:extLst>
          </p:cNvPr>
          <p:cNvGrpSpPr/>
          <p:nvPr/>
        </p:nvGrpSpPr>
        <p:grpSpPr>
          <a:xfrm>
            <a:off x="4549932" y="5189216"/>
            <a:ext cx="854060" cy="494785"/>
            <a:chOff x="4143376" y="2810975"/>
            <a:chExt cx="854060" cy="494785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B8971EE6-B81B-7A48-B39B-D0C0145CFC94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f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(</a:t>
              </a: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y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)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54" name="Conector de Seta Reta 53">
              <a:extLst>
                <a:ext uri="{FF2B5EF4-FFF2-40B4-BE49-F238E27FC236}">
                  <a16:creationId xmlns:a16="http://schemas.microsoft.com/office/drawing/2014/main" id="{C24FD6A4-E654-1E48-8185-6D39618144A2}"/>
                </a:ext>
              </a:extLst>
            </p:cNvPr>
            <p:cNvCxnSpPr>
              <a:cxnSpLocks/>
              <a:stCxn id="53" idx="0"/>
              <a:endCxn id="67" idx="4"/>
            </p:cNvCxnSpPr>
            <p:nvPr/>
          </p:nvCxnSpPr>
          <p:spPr bwMode="auto">
            <a:xfrm flipV="1">
              <a:off x="4570406" y="2810975"/>
              <a:ext cx="0" cy="191830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55" name="Agrupar 54">
            <a:extLst>
              <a:ext uri="{FF2B5EF4-FFF2-40B4-BE49-F238E27FC236}">
                <a16:creationId xmlns:a16="http://schemas.microsoft.com/office/drawing/2014/main" id="{91D8A1D6-DD26-3949-9C7F-91D79A2F1AE5}"/>
              </a:ext>
            </a:extLst>
          </p:cNvPr>
          <p:cNvGrpSpPr/>
          <p:nvPr/>
        </p:nvGrpSpPr>
        <p:grpSpPr>
          <a:xfrm>
            <a:off x="4551165" y="5684001"/>
            <a:ext cx="854060" cy="571225"/>
            <a:chOff x="4085011" y="1909862"/>
            <a:chExt cx="854060" cy="571225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2C4BB016-89C0-A440-85E7-D0E4B3C72620}"/>
                </a:ext>
              </a:extLst>
            </p:cNvPr>
            <p:cNvSpPr/>
            <p:nvPr/>
          </p:nvSpPr>
          <p:spPr bwMode="auto">
            <a:xfrm>
              <a:off x="4085011" y="2134853"/>
              <a:ext cx="85406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600" b="1" dirty="0">
                  <a:latin typeface="Calibri" panose="020F0502020204030204" pitchFamily="34" charset="0"/>
                  <a:cs typeface="Calibri" panose="020F0502020204030204" pitchFamily="34" charset="0"/>
                </a:rPr>
                <a:t>STOP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57" name="Conector de Seta Reta 56">
              <a:extLst>
                <a:ext uri="{FF2B5EF4-FFF2-40B4-BE49-F238E27FC236}">
                  <a16:creationId xmlns:a16="http://schemas.microsoft.com/office/drawing/2014/main" id="{64E61CDB-FE0D-A344-9A2D-A96865119B01}"/>
                </a:ext>
              </a:extLst>
            </p:cNvPr>
            <p:cNvCxnSpPr>
              <a:cxnSpLocks/>
              <a:stCxn id="56" idx="0"/>
              <a:endCxn id="53" idx="4"/>
            </p:cNvCxnSpPr>
            <p:nvPr/>
          </p:nvCxnSpPr>
          <p:spPr bwMode="auto">
            <a:xfrm flipH="1" flipV="1">
              <a:off x="4510808" y="1909862"/>
              <a:ext cx="1233" cy="224991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cxnSp>
        <p:nvCxnSpPr>
          <p:cNvPr id="64" name="Conector de Seta Reta 63">
            <a:extLst>
              <a:ext uri="{FF2B5EF4-FFF2-40B4-BE49-F238E27FC236}">
                <a16:creationId xmlns:a16="http://schemas.microsoft.com/office/drawing/2014/main" id="{7EC52E31-4431-3346-ADB5-7D144F4599F0}"/>
              </a:ext>
            </a:extLst>
          </p:cNvPr>
          <p:cNvCxnSpPr>
            <a:cxnSpLocks/>
            <a:stCxn id="44" idx="7"/>
            <a:endCxn id="38" idx="5"/>
          </p:cNvCxnSpPr>
          <p:nvPr/>
        </p:nvCxnSpPr>
        <p:spPr bwMode="auto">
          <a:xfrm flipV="1">
            <a:off x="4224858" y="2997687"/>
            <a:ext cx="259992" cy="899132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B24F561-E46E-AD4B-82DA-E643CC7632BA}"/>
              </a:ext>
            </a:extLst>
          </p:cNvPr>
          <p:cNvSpPr/>
          <p:nvPr/>
        </p:nvSpPr>
        <p:spPr bwMode="auto">
          <a:xfrm>
            <a:off x="4810962" y="4842982"/>
            <a:ext cx="332000" cy="346234"/>
          </a:xfrm>
          <a:prstGeom prst="ellipse">
            <a:avLst/>
          </a:prstGeom>
          <a:solidFill>
            <a:srgbClr val="FFC000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60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endParaRPr kumimoji="0" lang="pt-BR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68" name="Conector de Seta Reta 67">
            <a:extLst>
              <a:ext uri="{FF2B5EF4-FFF2-40B4-BE49-F238E27FC236}">
                <a16:creationId xmlns:a16="http://schemas.microsoft.com/office/drawing/2014/main" id="{359D44FF-43DD-364B-8A24-68F0D905E934}"/>
              </a:ext>
            </a:extLst>
          </p:cNvPr>
          <p:cNvCxnSpPr>
            <a:cxnSpLocks/>
            <a:stCxn id="67" idx="1"/>
            <a:endCxn id="44" idx="5"/>
          </p:cNvCxnSpPr>
          <p:nvPr/>
        </p:nvCxnSpPr>
        <p:spPr bwMode="auto">
          <a:xfrm flipH="1" flipV="1">
            <a:off x="4224858" y="4141643"/>
            <a:ext cx="634724" cy="752044"/>
          </a:xfrm>
          <a:prstGeom prst="straightConnector1">
            <a:avLst/>
          </a:prstGeom>
          <a:noFill/>
          <a:ln w="1587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grpSp>
        <p:nvGrpSpPr>
          <p:cNvPr id="76" name="Agrupar 75">
            <a:extLst>
              <a:ext uri="{FF2B5EF4-FFF2-40B4-BE49-F238E27FC236}">
                <a16:creationId xmlns:a16="http://schemas.microsoft.com/office/drawing/2014/main" id="{AA80B218-19F2-F946-8262-2ADF3B8FE490}"/>
              </a:ext>
            </a:extLst>
          </p:cNvPr>
          <p:cNvGrpSpPr/>
          <p:nvPr/>
        </p:nvGrpSpPr>
        <p:grpSpPr>
          <a:xfrm>
            <a:off x="5518958" y="3067023"/>
            <a:ext cx="854060" cy="572505"/>
            <a:chOff x="4172558" y="2402511"/>
            <a:chExt cx="854060" cy="572505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A27242FC-05D3-4345-926F-8F1F09E7F712}"/>
                </a:ext>
              </a:extLst>
            </p:cNvPr>
            <p:cNvSpPr/>
            <p:nvPr/>
          </p:nvSpPr>
          <p:spPr bwMode="auto">
            <a:xfrm>
              <a:off x="4172558" y="2672061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if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V</a:t>
              </a:r>
            </a:p>
          </p:txBody>
        </p:sp>
        <p:cxnSp>
          <p:nvCxnSpPr>
            <p:cNvPr id="78" name="Conector de Seta Reta 77">
              <a:extLst>
                <a:ext uri="{FF2B5EF4-FFF2-40B4-BE49-F238E27FC236}">
                  <a16:creationId xmlns:a16="http://schemas.microsoft.com/office/drawing/2014/main" id="{27727B08-0E1D-804D-8F1F-6FA318F6E595}"/>
                </a:ext>
              </a:extLst>
            </p:cNvPr>
            <p:cNvCxnSpPr>
              <a:cxnSpLocks/>
              <a:stCxn id="77" idx="0"/>
            </p:cNvCxnSpPr>
            <p:nvPr/>
          </p:nvCxnSpPr>
          <p:spPr bwMode="auto">
            <a:xfrm flipV="1">
              <a:off x="4599588" y="2402511"/>
              <a:ext cx="114344" cy="269550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79" name="Agrupar 78">
            <a:extLst>
              <a:ext uri="{FF2B5EF4-FFF2-40B4-BE49-F238E27FC236}">
                <a16:creationId xmlns:a16="http://schemas.microsoft.com/office/drawing/2014/main" id="{1CC66402-CD37-224D-B685-836C91B21FEF}"/>
              </a:ext>
            </a:extLst>
          </p:cNvPr>
          <p:cNvGrpSpPr/>
          <p:nvPr/>
        </p:nvGrpSpPr>
        <p:grpSpPr>
          <a:xfrm>
            <a:off x="5902968" y="3595161"/>
            <a:ext cx="854060" cy="546151"/>
            <a:chOff x="4143376" y="2496961"/>
            <a:chExt cx="854060" cy="546151"/>
          </a:xfrm>
        </p:grpSpPr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FE3C0070-8F5A-8149-ACF5-A553CE4AF08A}"/>
                </a:ext>
              </a:extLst>
            </p:cNvPr>
            <p:cNvSpPr/>
            <p:nvPr/>
          </p:nvSpPr>
          <p:spPr bwMode="auto">
            <a:xfrm>
              <a:off x="4143376" y="2740157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return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81" name="Conector de Seta Reta 80">
              <a:extLst>
                <a:ext uri="{FF2B5EF4-FFF2-40B4-BE49-F238E27FC236}">
                  <a16:creationId xmlns:a16="http://schemas.microsoft.com/office/drawing/2014/main" id="{18EC554F-B12E-A54E-B572-F709F8F27ECB}"/>
                </a:ext>
              </a:extLst>
            </p:cNvPr>
            <p:cNvCxnSpPr>
              <a:cxnSpLocks/>
              <a:stCxn id="80" idx="0"/>
              <a:endCxn id="77" idx="5"/>
            </p:cNvCxnSpPr>
            <p:nvPr/>
          </p:nvCxnSpPr>
          <p:spPr bwMode="auto">
            <a:xfrm flipH="1" flipV="1">
              <a:off x="4488352" y="2496961"/>
              <a:ext cx="82054" cy="243196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82" name="Oval 81">
            <a:extLst>
              <a:ext uri="{FF2B5EF4-FFF2-40B4-BE49-F238E27FC236}">
                <a16:creationId xmlns:a16="http://schemas.microsoft.com/office/drawing/2014/main" id="{C38DCFD6-B817-CC4A-8A21-B7041DB5F4BF}"/>
              </a:ext>
            </a:extLst>
          </p:cNvPr>
          <p:cNvSpPr/>
          <p:nvPr/>
        </p:nvSpPr>
        <p:spPr bwMode="auto">
          <a:xfrm>
            <a:off x="5257100" y="4229572"/>
            <a:ext cx="332000" cy="346234"/>
          </a:xfrm>
          <a:prstGeom prst="ellipse">
            <a:avLst/>
          </a:prstGeom>
          <a:solidFill>
            <a:srgbClr val="FFC000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60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endParaRPr kumimoji="0" lang="pt-BR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83" name="Conector de Seta Reta 82">
            <a:extLst>
              <a:ext uri="{FF2B5EF4-FFF2-40B4-BE49-F238E27FC236}">
                <a16:creationId xmlns:a16="http://schemas.microsoft.com/office/drawing/2014/main" id="{1E188E7E-86B8-3147-B144-B38ED2D6ED9F}"/>
              </a:ext>
            </a:extLst>
          </p:cNvPr>
          <p:cNvCxnSpPr>
            <a:cxnSpLocks/>
            <a:stCxn id="56" idx="6"/>
            <a:endCxn id="80" idx="4"/>
          </p:cNvCxnSpPr>
          <p:nvPr/>
        </p:nvCxnSpPr>
        <p:spPr bwMode="auto">
          <a:xfrm flipV="1">
            <a:off x="5405225" y="4141312"/>
            <a:ext cx="924773" cy="1940797"/>
          </a:xfrm>
          <a:prstGeom prst="straightConnector1">
            <a:avLst/>
          </a:prstGeom>
          <a:noFill/>
          <a:ln w="1587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105" name="Retângulo 104">
            <a:extLst>
              <a:ext uri="{FF2B5EF4-FFF2-40B4-BE49-F238E27FC236}">
                <a16:creationId xmlns:a16="http://schemas.microsoft.com/office/drawing/2014/main" id="{3A7496CA-6A63-E547-8FD3-3BB76D68BE77}"/>
              </a:ext>
            </a:extLst>
          </p:cNvPr>
          <p:cNvSpPr/>
          <p:nvPr/>
        </p:nvSpPr>
        <p:spPr bwMode="auto">
          <a:xfrm>
            <a:off x="5082087" y="2596601"/>
            <a:ext cx="1830638" cy="2138954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06" name="Retângulo 105">
            <a:extLst>
              <a:ext uri="{FF2B5EF4-FFF2-40B4-BE49-F238E27FC236}">
                <a16:creationId xmlns:a16="http://schemas.microsoft.com/office/drawing/2014/main" id="{64AD8243-BF0C-C848-9929-DF9710BE3C5B}"/>
              </a:ext>
            </a:extLst>
          </p:cNvPr>
          <p:cNvSpPr/>
          <p:nvPr/>
        </p:nvSpPr>
        <p:spPr bwMode="auto">
          <a:xfrm>
            <a:off x="3023710" y="2592499"/>
            <a:ext cx="1858266" cy="2138955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58" name="Conector de Seta Reta 57">
            <a:extLst>
              <a:ext uri="{FF2B5EF4-FFF2-40B4-BE49-F238E27FC236}">
                <a16:creationId xmlns:a16="http://schemas.microsoft.com/office/drawing/2014/main" id="{63BA79CC-3304-C54F-99B5-4CA316645AD6}"/>
              </a:ext>
            </a:extLst>
          </p:cNvPr>
          <p:cNvCxnSpPr>
            <a:cxnSpLocks/>
            <a:stCxn id="47" idx="2"/>
            <a:endCxn id="82" idx="1"/>
          </p:cNvCxnSpPr>
          <p:nvPr/>
        </p:nvCxnSpPr>
        <p:spPr bwMode="auto">
          <a:xfrm flipH="1">
            <a:off x="5305720" y="2915544"/>
            <a:ext cx="206827" cy="1364733"/>
          </a:xfrm>
          <a:prstGeom prst="straightConnector1">
            <a:avLst/>
          </a:prstGeom>
          <a:noFill/>
          <a:ln w="1587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59" name="Retângulo 58">
            <a:extLst>
              <a:ext uri="{FF2B5EF4-FFF2-40B4-BE49-F238E27FC236}">
                <a16:creationId xmlns:a16="http://schemas.microsoft.com/office/drawing/2014/main" id="{5E8935ED-A07E-6247-A162-AE2A31F17E5B}"/>
              </a:ext>
            </a:extLst>
          </p:cNvPr>
          <p:cNvSpPr/>
          <p:nvPr/>
        </p:nvSpPr>
        <p:spPr>
          <a:xfrm>
            <a:off x="512602" y="1343667"/>
            <a:ext cx="2298400" cy="2462213"/>
          </a:xfrm>
          <a:prstGeom prst="rect">
            <a:avLst/>
          </a:prstGeom>
          <a:solidFill>
            <a:srgbClr val="FFFF99"/>
          </a:solidFill>
        </p:spPr>
        <p:txBody>
          <a:bodyPr wrap="square">
            <a:spAutoFit/>
          </a:bodyPr>
          <a:lstStyle/>
          <a:p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void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Y;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(X()) {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(Z())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           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f(U);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}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pt-BR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w</a:t>
            </a:r>
            <a:r>
              <a:rPr lang="en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hile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(W())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(V())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f(Y); </a:t>
            </a:r>
          </a:p>
          <a:p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pt-BR" sz="1400" dirty="0"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60" name="Conector em Curva 59">
            <a:extLst>
              <a:ext uri="{FF2B5EF4-FFF2-40B4-BE49-F238E27FC236}">
                <a16:creationId xmlns:a16="http://schemas.microsoft.com/office/drawing/2014/main" id="{9D7DE1EC-7C67-6B46-B438-357003F6DAC6}"/>
              </a:ext>
            </a:extLst>
          </p:cNvPr>
          <p:cNvCxnSpPr/>
          <p:nvPr/>
        </p:nvCxnSpPr>
        <p:spPr bwMode="auto">
          <a:xfrm rot="10800000" flipV="1">
            <a:off x="4976963" y="2915544"/>
            <a:ext cx="535585" cy="1927438"/>
          </a:xfrm>
          <a:prstGeom prst="curvedConnector2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1" name="Conector de Seta Reta 60">
            <a:extLst>
              <a:ext uri="{FF2B5EF4-FFF2-40B4-BE49-F238E27FC236}">
                <a16:creationId xmlns:a16="http://schemas.microsoft.com/office/drawing/2014/main" id="{DD9C45EB-7FAB-0948-9B1D-04CF9D1EE882}"/>
              </a:ext>
            </a:extLst>
          </p:cNvPr>
          <p:cNvCxnSpPr>
            <a:cxnSpLocks/>
          </p:cNvCxnSpPr>
          <p:nvPr/>
        </p:nvCxnSpPr>
        <p:spPr bwMode="auto">
          <a:xfrm flipV="1">
            <a:off x="5540480" y="3595161"/>
            <a:ext cx="103552" cy="685116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 w="med" len="med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1801073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7D4F48-BEF0-D14A-BB76-E0FB1EFC2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fazer um GFC?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FE68BCB-A919-5B44-9558-CECF11C96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400800"/>
            <a:ext cx="1905000" cy="304800"/>
          </a:xfrm>
        </p:spPr>
        <p:txBody>
          <a:bodyPr/>
          <a:lstStyle/>
          <a:p>
            <a:fld id="{CB1BFE40-450A-4547-A419-92D367F25244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CFD47F42-310D-5747-9C28-D7312AD51EE3}"/>
              </a:ext>
            </a:extLst>
          </p:cNvPr>
          <p:cNvSpPr/>
          <p:nvPr/>
        </p:nvSpPr>
        <p:spPr bwMode="auto">
          <a:xfrm>
            <a:off x="8099760" y="3327400"/>
            <a:ext cx="304800" cy="304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70081A30-908A-B942-A9C8-4CB0DDE66E3F}"/>
              </a:ext>
            </a:extLst>
          </p:cNvPr>
          <p:cNvSpPr/>
          <p:nvPr/>
        </p:nvSpPr>
        <p:spPr bwMode="auto">
          <a:xfrm>
            <a:off x="6172200" y="4800600"/>
            <a:ext cx="304800" cy="304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E57A420-1970-924A-AC23-03E3FFCD45AD}"/>
              </a:ext>
            </a:extLst>
          </p:cNvPr>
          <p:cNvSpPr/>
          <p:nvPr/>
        </p:nvSpPr>
        <p:spPr bwMode="auto">
          <a:xfrm>
            <a:off x="4603236" y="1083558"/>
            <a:ext cx="737953" cy="346234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START</a:t>
            </a:r>
          </a:p>
        </p:txBody>
      </p: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3860339B-C8F8-5F4C-9720-C1C6C652DB63}"/>
              </a:ext>
            </a:extLst>
          </p:cNvPr>
          <p:cNvGrpSpPr/>
          <p:nvPr/>
        </p:nvGrpSpPr>
        <p:grpSpPr>
          <a:xfrm>
            <a:off x="4545182" y="1429792"/>
            <a:ext cx="854060" cy="537162"/>
            <a:chOff x="4143376" y="2768598"/>
            <a:chExt cx="854060" cy="537162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2F3CF0CF-3047-CC4C-ABEE-984F74D8B6A0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</a:t>
              </a:r>
              <a:r>
                <a:rPr kumimoji="0" lang="pt-BR" sz="140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nt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y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0" name="Conector de Seta Reta 29">
              <a:extLst>
                <a:ext uri="{FF2B5EF4-FFF2-40B4-BE49-F238E27FC236}">
                  <a16:creationId xmlns:a16="http://schemas.microsoft.com/office/drawing/2014/main" id="{E52D3E98-65C6-8741-B61F-98CE2BCC9E60}"/>
                </a:ext>
              </a:extLst>
            </p:cNvPr>
            <p:cNvCxnSpPr>
              <a:cxnSpLocks/>
              <a:stCxn id="29" idx="0"/>
            </p:cNvCxnSpPr>
            <p:nvPr/>
          </p:nvCxnSpPr>
          <p:spPr bwMode="auto">
            <a:xfrm flipV="1">
              <a:off x="4570406" y="2768598"/>
              <a:ext cx="0" cy="23420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2A5F60D8-909C-144A-B238-3FD0883DE507}"/>
              </a:ext>
            </a:extLst>
          </p:cNvPr>
          <p:cNvGrpSpPr/>
          <p:nvPr/>
        </p:nvGrpSpPr>
        <p:grpSpPr>
          <a:xfrm>
            <a:off x="4532211" y="1971299"/>
            <a:ext cx="854060" cy="537162"/>
            <a:chOff x="4143376" y="2768598"/>
            <a:chExt cx="854060" cy="537162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2ACEF9D-4714-A04D-98ED-CCEA1FABD938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if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5" name="Conector de Seta Reta 34">
              <a:extLst>
                <a:ext uri="{FF2B5EF4-FFF2-40B4-BE49-F238E27FC236}">
                  <a16:creationId xmlns:a16="http://schemas.microsoft.com/office/drawing/2014/main" id="{F233BA85-6217-F040-9273-FBA380F840A0}"/>
                </a:ext>
              </a:extLst>
            </p:cNvPr>
            <p:cNvCxnSpPr>
              <a:cxnSpLocks/>
              <a:stCxn id="34" idx="0"/>
            </p:cNvCxnSpPr>
            <p:nvPr/>
          </p:nvCxnSpPr>
          <p:spPr bwMode="auto">
            <a:xfrm flipV="1">
              <a:off x="4570406" y="2768598"/>
              <a:ext cx="0" cy="23420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E76E4CDB-0B01-B546-B9E8-5B858F69D994}"/>
              </a:ext>
            </a:extLst>
          </p:cNvPr>
          <p:cNvGrpSpPr/>
          <p:nvPr/>
        </p:nvGrpSpPr>
        <p:grpSpPr>
          <a:xfrm>
            <a:off x="3755864" y="2464094"/>
            <a:ext cx="901421" cy="577960"/>
            <a:chOff x="4143376" y="2727800"/>
            <a:chExt cx="901421" cy="57796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EE50846-433D-AD46-8C77-99AA3321D0E3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if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Z</a:t>
              </a:r>
            </a:p>
          </p:txBody>
        </p:sp>
        <p:cxnSp>
          <p:nvCxnSpPr>
            <p:cNvPr id="39" name="Conector de Seta Reta 38">
              <a:extLst>
                <a:ext uri="{FF2B5EF4-FFF2-40B4-BE49-F238E27FC236}">
                  <a16:creationId xmlns:a16="http://schemas.microsoft.com/office/drawing/2014/main" id="{B801F725-3FB8-2A47-AC3B-F78D3A0C01BB}"/>
                </a:ext>
              </a:extLst>
            </p:cNvPr>
            <p:cNvCxnSpPr>
              <a:cxnSpLocks/>
              <a:stCxn id="38" idx="0"/>
              <a:endCxn id="34" idx="3"/>
            </p:cNvCxnSpPr>
            <p:nvPr/>
          </p:nvCxnSpPr>
          <p:spPr bwMode="auto">
            <a:xfrm flipV="1">
              <a:off x="4570406" y="2727800"/>
              <a:ext cx="474391" cy="275005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40" name="Agrupar 39">
            <a:extLst>
              <a:ext uri="{FF2B5EF4-FFF2-40B4-BE49-F238E27FC236}">
                <a16:creationId xmlns:a16="http://schemas.microsoft.com/office/drawing/2014/main" id="{95B80468-F7F7-FB47-A7A8-051B92E850C2}"/>
              </a:ext>
            </a:extLst>
          </p:cNvPr>
          <p:cNvGrpSpPr/>
          <p:nvPr/>
        </p:nvGrpSpPr>
        <p:grpSpPr>
          <a:xfrm>
            <a:off x="3137921" y="2997687"/>
            <a:ext cx="854060" cy="626065"/>
            <a:chOff x="4153104" y="2358679"/>
            <a:chExt cx="854060" cy="62606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6AC43D0-6FFE-D94B-A30E-79FDE201D8C2}"/>
                </a:ext>
              </a:extLst>
            </p:cNvPr>
            <p:cNvSpPr/>
            <p:nvPr/>
          </p:nvSpPr>
          <p:spPr bwMode="auto">
            <a:xfrm>
              <a:off x="4153104" y="2681789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f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(</a:t>
              </a: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U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)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42" name="Conector de Seta Reta 41">
              <a:extLst>
                <a:ext uri="{FF2B5EF4-FFF2-40B4-BE49-F238E27FC236}">
                  <a16:creationId xmlns:a16="http://schemas.microsoft.com/office/drawing/2014/main" id="{4B724163-EC26-0C4F-9BF9-CC7FF766C9BF}"/>
                </a:ext>
              </a:extLst>
            </p:cNvPr>
            <p:cNvCxnSpPr>
              <a:cxnSpLocks/>
              <a:stCxn id="41" idx="0"/>
              <a:endCxn id="38" idx="3"/>
            </p:cNvCxnSpPr>
            <p:nvPr/>
          </p:nvCxnSpPr>
          <p:spPr bwMode="auto">
            <a:xfrm flipV="1">
              <a:off x="4580134" y="2358679"/>
              <a:ext cx="315987" cy="323110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8EDABEB7-C254-D447-9B92-BF405090C991}"/>
              </a:ext>
            </a:extLst>
          </p:cNvPr>
          <p:cNvSpPr/>
          <p:nvPr/>
        </p:nvSpPr>
        <p:spPr bwMode="auto">
          <a:xfrm>
            <a:off x="3941478" y="3846114"/>
            <a:ext cx="332000" cy="346234"/>
          </a:xfrm>
          <a:prstGeom prst="ellipse">
            <a:avLst/>
          </a:prstGeom>
          <a:solidFill>
            <a:srgbClr val="FFC000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60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endParaRPr kumimoji="0" lang="pt-BR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5" name="Conector de Seta Reta 44">
            <a:extLst>
              <a:ext uri="{FF2B5EF4-FFF2-40B4-BE49-F238E27FC236}">
                <a16:creationId xmlns:a16="http://schemas.microsoft.com/office/drawing/2014/main" id="{A80BEC38-64EF-8E4A-9533-D0C65206A14C}"/>
              </a:ext>
            </a:extLst>
          </p:cNvPr>
          <p:cNvCxnSpPr>
            <a:cxnSpLocks/>
            <a:stCxn id="44" idx="1"/>
            <a:endCxn id="41" idx="4"/>
          </p:cNvCxnSpPr>
          <p:nvPr/>
        </p:nvCxnSpPr>
        <p:spPr bwMode="auto">
          <a:xfrm flipH="1" flipV="1">
            <a:off x="3564951" y="3623752"/>
            <a:ext cx="425147" cy="273067"/>
          </a:xfrm>
          <a:prstGeom prst="straightConnector1">
            <a:avLst/>
          </a:prstGeom>
          <a:noFill/>
          <a:ln w="1587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C473D710-136D-6743-A2FB-64DF9B768A4C}"/>
              </a:ext>
            </a:extLst>
          </p:cNvPr>
          <p:cNvGrpSpPr/>
          <p:nvPr/>
        </p:nvGrpSpPr>
        <p:grpSpPr>
          <a:xfrm>
            <a:off x="5300108" y="2464094"/>
            <a:ext cx="1066499" cy="602927"/>
            <a:chOff x="3930937" y="2702833"/>
            <a:chExt cx="1066499" cy="602927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21033E0A-0E81-F34D-9E71-E97E49BADA0F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while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 W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48" name="Conector de Seta Reta 47">
              <a:extLst>
                <a:ext uri="{FF2B5EF4-FFF2-40B4-BE49-F238E27FC236}">
                  <a16:creationId xmlns:a16="http://schemas.microsoft.com/office/drawing/2014/main" id="{583CB18C-5A7B-6945-AC7A-7F10670316FA}"/>
                </a:ext>
              </a:extLst>
            </p:cNvPr>
            <p:cNvCxnSpPr>
              <a:cxnSpLocks/>
              <a:stCxn id="47" idx="0"/>
              <a:endCxn id="34" idx="5"/>
            </p:cNvCxnSpPr>
            <p:nvPr/>
          </p:nvCxnSpPr>
          <p:spPr bwMode="auto">
            <a:xfrm flipH="1" flipV="1">
              <a:off x="3930937" y="2702833"/>
              <a:ext cx="639469" cy="299972"/>
            </a:xfrm>
            <a:prstGeom prst="straightConnector1">
              <a:avLst/>
            </a:prstGeom>
            <a:noFill/>
            <a:ln w="15875" cap="flat" cmpd="sng" algn="ctr">
              <a:solidFill>
                <a:srgbClr val="FF0000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52" name="Agrupar 51">
            <a:extLst>
              <a:ext uri="{FF2B5EF4-FFF2-40B4-BE49-F238E27FC236}">
                <a16:creationId xmlns:a16="http://schemas.microsoft.com/office/drawing/2014/main" id="{314D3B72-BE9A-3746-926B-0E953D13AF2C}"/>
              </a:ext>
            </a:extLst>
          </p:cNvPr>
          <p:cNvGrpSpPr/>
          <p:nvPr/>
        </p:nvGrpSpPr>
        <p:grpSpPr>
          <a:xfrm>
            <a:off x="4549932" y="5189216"/>
            <a:ext cx="854060" cy="494785"/>
            <a:chOff x="4143376" y="2810975"/>
            <a:chExt cx="854060" cy="494785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B8971EE6-B81B-7A48-B39B-D0C0145CFC94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f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(</a:t>
              </a: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y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)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54" name="Conector de Seta Reta 53">
              <a:extLst>
                <a:ext uri="{FF2B5EF4-FFF2-40B4-BE49-F238E27FC236}">
                  <a16:creationId xmlns:a16="http://schemas.microsoft.com/office/drawing/2014/main" id="{C24FD6A4-E654-1E48-8185-6D39618144A2}"/>
                </a:ext>
              </a:extLst>
            </p:cNvPr>
            <p:cNvCxnSpPr>
              <a:cxnSpLocks/>
              <a:stCxn id="53" idx="0"/>
              <a:endCxn id="67" idx="4"/>
            </p:cNvCxnSpPr>
            <p:nvPr/>
          </p:nvCxnSpPr>
          <p:spPr bwMode="auto">
            <a:xfrm flipV="1">
              <a:off x="4570406" y="2810975"/>
              <a:ext cx="0" cy="191830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55" name="Agrupar 54">
            <a:extLst>
              <a:ext uri="{FF2B5EF4-FFF2-40B4-BE49-F238E27FC236}">
                <a16:creationId xmlns:a16="http://schemas.microsoft.com/office/drawing/2014/main" id="{91D8A1D6-DD26-3949-9C7F-91D79A2F1AE5}"/>
              </a:ext>
            </a:extLst>
          </p:cNvPr>
          <p:cNvGrpSpPr/>
          <p:nvPr/>
        </p:nvGrpSpPr>
        <p:grpSpPr>
          <a:xfrm>
            <a:off x="4551165" y="5684001"/>
            <a:ext cx="854060" cy="571225"/>
            <a:chOff x="4085011" y="1909862"/>
            <a:chExt cx="854060" cy="571225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2C4BB016-89C0-A440-85E7-D0E4B3C72620}"/>
                </a:ext>
              </a:extLst>
            </p:cNvPr>
            <p:cNvSpPr/>
            <p:nvPr/>
          </p:nvSpPr>
          <p:spPr bwMode="auto">
            <a:xfrm>
              <a:off x="4085011" y="2134853"/>
              <a:ext cx="85406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600" b="1" dirty="0">
                  <a:latin typeface="Calibri" panose="020F0502020204030204" pitchFamily="34" charset="0"/>
                  <a:cs typeface="Calibri" panose="020F0502020204030204" pitchFamily="34" charset="0"/>
                </a:rPr>
                <a:t>STOP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57" name="Conector de Seta Reta 56">
              <a:extLst>
                <a:ext uri="{FF2B5EF4-FFF2-40B4-BE49-F238E27FC236}">
                  <a16:creationId xmlns:a16="http://schemas.microsoft.com/office/drawing/2014/main" id="{64E61CDB-FE0D-A344-9A2D-A96865119B01}"/>
                </a:ext>
              </a:extLst>
            </p:cNvPr>
            <p:cNvCxnSpPr>
              <a:cxnSpLocks/>
              <a:stCxn id="56" idx="0"/>
              <a:endCxn id="53" idx="4"/>
            </p:cNvCxnSpPr>
            <p:nvPr/>
          </p:nvCxnSpPr>
          <p:spPr bwMode="auto">
            <a:xfrm flipH="1" flipV="1">
              <a:off x="4510808" y="1909862"/>
              <a:ext cx="1233" cy="224991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cxnSp>
        <p:nvCxnSpPr>
          <p:cNvPr id="64" name="Conector de Seta Reta 63">
            <a:extLst>
              <a:ext uri="{FF2B5EF4-FFF2-40B4-BE49-F238E27FC236}">
                <a16:creationId xmlns:a16="http://schemas.microsoft.com/office/drawing/2014/main" id="{7EC52E31-4431-3346-ADB5-7D144F4599F0}"/>
              </a:ext>
            </a:extLst>
          </p:cNvPr>
          <p:cNvCxnSpPr>
            <a:cxnSpLocks/>
            <a:stCxn id="44" idx="7"/>
            <a:endCxn id="38" idx="5"/>
          </p:cNvCxnSpPr>
          <p:nvPr/>
        </p:nvCxnSpPr>
        <p:spPr bwMode="auto">
          <a:xfrm flipV="1">
            <a:off x="4224858" y="2997687"/>
            <a:ext cx="259992" cy="899132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B24F561-E46E-AD4B-82DA-E643CC7632BA}"/>
              </a:ext>
            </a:extLst>
          </p:cNvPr>
          <p:cNvSpPr/>
          <p:nvPr/>
        </p:nvSpPr>
        <p:spPr bwMode="auto">
          <a:xfrm>
            <a:off x="4810962" y="4842982"/>
            <a:ext cx="332000" cy="346234"/>
          </a:xfrm>
          <a:prstGeom prst="ellipse">
            <a:avLst/>
          </a:prstGeom>
          <a:solidFill>
            <a:srgbClr val="FFC000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60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endParaRPr kumimoji="0" lang="pt-BR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68" name="Conector de Seta Reta 67">
            <a:extLst>
              <a:ext uri="{FF2B5EF4-FFF2-40B4-BE49-F238E27FC236}">
                <a16:creationId xmlns:a16="http://schemas.microsoft.com/office/drawing/2014/main" id="{359D44FF-43DD-364B-8A24-68F0D905E934}"/>
              </a:ext>
            </a:extLst>
          </p:cNvPr>
          <p:cNvCxnSpPr>
            <a:cxnSpLocks/>
            <a:stCxn id="67" idx="1"/>
            <a:endCxn id="44" idx="5"/>
          </p:cNvCxnSpPr>
          <p:nvPr/>
        </p:nvCxnSpPr>
        <p:spPr bwMode="auto">
          <a:xfrm flipH="1" flipV="1">
            <a:off x="4224858" y="4141643"/>
            <a:ext cx="634724" cy="752044"/>
          </a:xfrm>
          <a:prstGeom prst="straightConnector1">
            <a:avLst/>
          </a:prstGeom>
          <a:noFill/>
          <a:ln w="1587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grpSp>
        <p:nvGrpSpPr>
          <p:cNvPr id="76" name="Agrupar 75">
            <a:extLst>
              <a:ext uri="{FF2B5EF4-FFF2-40B4-BE49-F238E27FC236}">
                <a16:creationId xmlns:a16="http://schemas.microsoft.com/office/drawing/2014/main" id="{AA80B218-19F2-F946-8262-2ADF3B8FE490}"/>
              </a:ext>
            </a:extLst>
          </p:cNvPr>
          <p:cNvGrpSpPr/>
          <p:nvPr/>
        </p:nvGrpSpPr>
        <p:grpSpPr>
          <a:xfrm>
            <a:off x="5518958" y="3067023"/>
            <a:ext cx="854060" cy="572505"/>
            <a:chOff x="4172558" y="2402511"/>
            <a:chExt cx="854060" cy="572505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A27242FC-05D3-4345-926F-8F1F09E7F712}"/>
                </a:ext>
              </a:extLst>
            </p:cNvPr>
            <p:cNvSpPr/>
            <p:nvPr/>
          </p:nvSpPr>
          <p:spPr bwMode="auto">
            <a:xfrm>
              <a:off x="4172558" y="2672061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if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V</a:t>
              </a:r>
            </a:p>
          </p:txBody>
        </p:sp>
        <p:cxnSp>
          <p:nvCxnSpPr>
            <p:cNvPr id="78" name="Conector de Seta Reta 77">
              <a:extLst>
                <a:ext uri="{FF2B5EF4-FFF2-40B4-BE49-F238E27FC236}">
                  <a16:creationId xmlns:a16="http://schemas.microsoft.com/office/drawing/2014/main" id="{27727B08-0E1D-804D-8F1F-6FA318F6E595}"/>
                </a:ext>
              </a:extLst>
            </p:cNvPr>
            <p:cNvCxnSpPr>
              <a:cxnSpLocks/>
              <a:stCxn id="77" idx="0"/>
            </p:cNvCxnSpPr>
            <p:nvPr/>
          </p:nvCxnSpPr>
          <p:spPr bwMode="auto">
            <a:xfrm flipV="1">
              <a:off x="4599588" y="2402511"/>
              <a:ext cx="114344" cy="269550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79" name="Agrupar 78">
            <a:extLst>
              <a:ext uri="{FF2B5EF4-FFF2-40B4-BE49-F238E27FC236}">
                <a16:creationId xmlns:a16="http://schemas.microsoft.com/office/drawing/2014/main" id="{1CC66402-CD37-224D-B685-836C91B21FEF}"/>
              </a:ext>
            </a:extLst>
          </p:cNvPr>
          <p:cNvGrpSpPr/>
          <p:nvPr/>
        </p:nvGrpSpPr>
        <p:grpSpPr>
          <a:xfrm>
            <a:off x="5902968" y="3595161"/>
            <a:ext cx="854060" cy="546151"/>
            <a:chOff x="4143376" y="2496961"/>
            <a:chExt cx="854060" cy="546151"/>
          </a:xfrm>
        </p:grpSpPr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FE3C0070-8F5A-8149-ACF5-A553CE4AF08A}"/>
                </a:ext>
              </a:extLst>
            </p:cNvPr>
            <p:cNvSpPr/>
            <p:nvPr/>
          </p:nvSpPr>
          <p:spPr bwMode="auto">
            <a:xfrm>
              <a:off x="4143376" y="2740157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return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81" name="Conector de Seta Reta 80">
              <a:extLst>
                <a:ext uri="{FF2B5EF4-FFF2-40B4-BE49-F238E27FC236}">
                  <a16:creationId xmlns:a16="http://schemas.microsoft.com/office/drawing/2014/main" id="{18EC554F-B12E-A54E-B572-F709F8F27ECB}"/>
                </a:ext>
              </a:extLst>
            </p:cNvPr>
            <p:cNvCxnSpPr>
              <a:cxnSpLocks/>
              <a:stCxn id="80" idx="0"/>
              <a:endCxn id="77" idx="5"/>
            </p:cNvCxnSpPr>
            <p:nvPr/>
          </p:nvCxnSpPr>
          <p:spPr bwMode="auto">
            <a:xfrm flipH="1" flipV="1">
              <a:off x="4488352" y="2496961"/>
              <a:ext cx="82054" cy="243196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82" name="Oval 81">
            <a:extLst>
              <a:ext uri="{FF2B5EF4-FFF2-40B4-BE49-F238E27FC236}">
                <a16:creationId xmlns:a16="http://schemas.microsoft.com/office/drawing/2014/main" id="{C38DCFD6-B817-CC4A-8A21-B7041DB5F4BF}"/>
              </a:ext>
            </a:extLst>
          </p:cNvPr>
          <p:cNvSpPr/>
          <p:nvPr/>
        </p:nvSpPr>
        <p:spPr bwMode="auto">
          <a:xfrm>
            <a:off x="5257100" y="4229572"/>
            <a:ext cx="332000" cy="346234"/>
          </a:xfrm>
          <a:prstGeom prst="ellipse">
            <a:avLst/>
          </a:prstGeom>
          <a:solidFill>
            <a:srgbClr val="FFC000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60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endParaRPr kumimoji="0" lang="pt-BR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83" name="Conector de Seta Reta 82">
            <a:extLst>
              <a:ext uri="{FF2B5EF4-FFF2-40B4-BE49-F238E27FC236}">
                <a16:creationId xmlns:a16="http://schemas.microsoft.com/office/drawing/2014/main" id="{1E188E7E-86B8-3147-B144-B38ED2D6ED9F}"/>
              </a:ext>
            </a:extLst>
          </p:cNvPr>
          <p:cNvCxnSpPr>
            <a:cxnSpLocks/>
            <a:stCxn id="56" idx="6"/>
            <a:endCxn id="80" idx="4"/>
          </p:cNvCxnSpPr>
          <p:nvPr/>
        </p:nvCxnSpPr>
        <p:spPr bwMode="auto">
          <a:xfrm flipV="1">
            <a:off x="5405225" y="4141312"/>
            <a:ext cx="924773" cy="1940797"/>
          </a:xfrm>
          <a:prstGeom prst="straightConnector1">
            <a:avLst/>
          </a:prstGeom>
          <a:noFill/>
          <a:ln w="1587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cxnSp>
        <p:nvCxnSpPr>
          <p:cNvPr id="84" name="Conector de Seta Reta 83">
            <a:extLst>
              <a:ext uri="{FF2B5EF4-FFF2-40B4-BE49-F238E27FC236}">
                <a16:creationId xmlns:a16="http://schemas.microsoft.com/office/drawing/2014/main" id="{FD94CEBB-FE6A-4045-98AC-337E44AF7937}"/>
              </a:ext>
            </a:extLst>
          </p:cNvPr>
          <p:cNvCxnSpPr>
            <a:cxnSpLocks/>
            <a:stCxn id="47" idx="3"/>
            <a:endCxn id="77" idx="1"/>
          </p:cNvCxnSpPr>
          <p:nvPr/>
        </p:nvCxnSpPr>
        <p:spPr bwMode="auto">
          <a:xfrm>
            <a:off x="5637621" y="3022654"/>
            <a:ext cx="6411" cy="358286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105" name="Retângulo 104">
            <a:extLst>
              <a:ext uri="{FF2B5EF4-FFF2-40B4-BE49-F238E27FC236}">
                <a16:creationId xmlns:a16="http://schemas.microsoft.com/office/drawing/2014/main" id="{3A7496CA-6A63-E547-8FD3-3BB76D68BE77}"/>
              </a:ext>
            </a:extLst>
          </p:cNvPr>
          <p:cNvSpPr/>
          <p:nvPr/>
        </p:nvSpPr>
        <p:spPr bwMode="auto">
          <a:xfrm>
            <a:off x="5082087" y="2596601"/>
            <a:ext cx="1830638" cy="2138954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06" name="Retângulo 105">
            <a:extLst>
              <a:ext uri="{FF2B5EF4-FFF2-40B4-BE49-F238E27FC236}">
                <a16:creationId xmlns:a16="http://schemas.microsoft.com/office/drawing/2014/main" id="{64AD8243-BF0C-C848-9929-DF9710BE3C5B}"/>
              </a:ext>
            </a:extLst>
          </p:cNvPr>
          <p:cNvSpPr/>
          <p:nvPr/>
        </p:nvSpPr>
        <p:spPr bwMode="auto">
          <a:xfrm>
            <a:off x="3023710" y="2592499"/>
            <a:ext cx="1858266" cy="2138955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58" name="Conector de Seta Reta 57">
            <a:extLst>
              <a:ext uri="{FF2B5EF4-FFF2-40B4-BE49-F238E27FC236}">
                <a16:creationId xmlns:a16="http://schemas.microsoft.com/office/drawing/2014/main" id="{63BA79CC-3304-C54F-99B5-4CA316645AD6}"/>
              </a:ext>
            </a:extLst>
          </p:cNvPr>
          <p:cNvCxnSpPr>
            <a:cxnSpLocks/>
            <a:stCxn id="47" idx="2"/>
            <a:endCxn id="82" idx="1"/>
          </p:cNvCxnSpPr>
          <p:nvPr/>
        </p:nvCxnSpPr>
        <p:spPr bwMode="auto">
          <a:xfrm flipH="1">
            <a:off x="5305720" y="2915544"/>
            <a:ext cx="206827" cy="1364733"/>
          </a:xfrm>
          <a:prstGeom prst="straightConnector1">
            <a:avLst/>
          </a:prstGeom>
          <a:noFill/>
          <a:ln w="1587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59" name="Retângulo 58">
            <a:extLst>
              <a:ext uri="{FF2B5EF4-FFF2-40B4-BE49-F238E27FC236}">
                <a16:creationId xmlns:a16="http://schemas.microsoft.com/office/drawing/2014/main" id="{5E8935ED-A07E-6247-A162-AE2A31F17E5B}"/>
              </a:ext>
            </a:extLst>
          </p:cNvPr>
          <p:cNvSpPr/>
          <p:nvPr/>
        </p:nvSpPr>
        <p:spPr>
          <a:xfrm>
            <a:off x="512602" y="1343667"/>
            <a:ext cx="2298400" cy="2462213"/>
          </a:xfrm>
          <a:prstGeom prst="rect">
            <a:avLst/>
          </a:prstGeom>
          <a:solidFill>
            <a:srgbClr val="FFFF99"/>
          </a:solidFill>
        </p:spPr>
        <p:txBody>
          <a:bodyPr wrap="square">
            <a:spAutoFit/>
          </a:bodyPr>
          <a:lstStyle/>
          <a:p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void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Y;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(X()) {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(Z())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           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f(U);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}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pt-BR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w</a:t>
            </a:r>
            <a:r>
              <a:rPr lang="en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hile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(W())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(V())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f(Y); </a:t>
            </a:r>
          </a:p>
          <a:p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pt-BR" sz="1400" dirty="0"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60" name="Conector em Curva 59">
            <a:extLst>
              <a:ext uri="{FF2B5EF4-FFF2-40B4-BE49-F238E27FC236}">
                <a16:creationId xmlns:a16="http://schemas.microsoft.com/office/drawing/2014/main" id="{9D7DE1EC-7C67-6B46-B438-357003F6DAC6}"/>
              </a:ext>
            </a:extLst>
          </p:cNvPr>
          <p:cNvCxnSpPr/>
          <p:nvPr/>
        </p:nvCxnSpPr>
        <p:spPr bwMode="auto">
          <a:xfrm rot="10800000" flipV="1">
            <a:off x="4976963" y="2915544"/>
            <a:ext cx="535585" cy="1927438"/>
          </a:xfrm>
          <a:prstGeom prst="curvedConnector2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377328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7D4F48-BEF0-D14A-BB76-E0FB1EFC2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fazer um GFC?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FE68BCB-A919-5B44-9558-CECF11C96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400800"/>
            <a:ext cx="1905000" cy="304800"/>
          </a:xfrm>
        </p:spPr>
        <p:txBody>
          <a:bodyPr/>
          <a:lstStyle/>
          <a:p>
            <a:fld id="{CB1BFE40-450A-4547-A419-92D367F25244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CFD47F42-310D-5747-9C28-D7312AD51EE3}"/>
              </a:ext>
            </a:extLst>
          </p:cNvPr>
          <p:cNvSpPr/>
          <p:nvPr/>
        </p:nvSpPr>
        <p:spPr bwMode="auto">
          <a:xfrm>
            <a:off x="8099760" y="3327400"/>
            <a:ext cx="304800" cy="304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70081A30-908A-B942-A9C8-4CB0DDE66E3F}"/>
              </a:ext>
            </a:extLst>
          </p:cNvPr>
          <p:cNvSpPr/>
          <p:nvPr/>
        </p:nvSpPr>
        <p:spPr bwMode="auto">
          <a:xfrm>
            <a:off x="6172200" y="4800600"/>
            <a:ext cx="304800" cy="304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E57A420-1970-924A-AC23-03E3FFCD45AD}"/>
              </a:ext>
            </a:extLst>
          </p:cNvPr>
          <p:cNvSpPr/>
          <p:nvPr/>
        </p:nvSpPr>
        <p:spPr bwMode="auto">
          <a:xfrm>
            <a:off x="4603236" y="1083558"/>
            <a:ext cx="737953" cy="346234"/>
          </a:xfrm>
          <a:prstGeom prst="ellips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START</a:t>
            </a:r>
          </a:p>
        </p:txBody>
      </p: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3860339B-C8F8-5F4C-9720-C1C6C652DB63}"/>
              </a:ext>
            </a:extLst>
          </p:cNvPr>
          <p:cNvGrpSpPr/>
          <p:nvPr/>
        </p:nvGrpSpPr>
        <p:grpSpPr>
          <a:xfrm>
            <a:off x="4545182" y="1429792"/>
            <a:ext cx="854060" cy="537162"/>
            <a:chOff x="4143376" y="2768598"/>
            <a:chExt cx="854060" cy="537162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2F3CF0CF-3047-CC4C-ABEE-984F74D8B6A0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</a:t>
              </a:r>
              <a:r>
                <a:rPr kumimoji="0" lang="pt-BR" sz="140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nt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y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0" name="Conector de Seta Reta 29">
              <a:extLst>
                <a:ext uri="{FF2B5EF4-FFF2-40B4-BE49-F238E27FC236}">
                  <a16:creationId xmlns:a16="http://schemas.microsoft.com/office/drawing/2014/main" id="{E52D3E98-65C6-8741-B61F-98CE2BCC9E60}"/>
                </a:ext>
              </a:extLst>
            </p:cNvPr>
            <p:cNvCxnSpPr>
              <a:cxnSpLocks/>
              <a:stCxn id="29" idx="0"/>
            </p:cNvCxnSpPr>
            <p:nvPr/>
          </p:nvCxnSpPr>
          <p:spPr bwMode="auto">
            <a:xfrm flipV="1">
              <a:off x="4570406" y="2768598"/>
              <a:ext cx="0" cy="23420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2A5F60D8-909C-144A-B238-3FD0883DE507}"/>
              </a:ext>
            </a:extLst>
          </p:cNvPr>
          <p:cNvGrpSpPr/>
          <p:nvPr/>
        </p:nvGrpSpPr>
        <p:grpSpPr>
          <a:xfrm>
            <a:off x="4532211" y="1971299"/>
            <a:ext cx="854060" cy="537162"/>
            <a:chOff x="4143376" y="2768598"/>
            <a:chExt cx="854060" cy="537162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2ACEF9D-4714-A04D-98ED-CCEA1FABD938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if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5" name="Conector de Seta Reta 34">
              <a:extLst>
                <a:ext uri="{FF2B5EF4-FFF2-40B4-BE49-F238E27FC236}">
                  <a16:creationId xmlns:a16="http://schemas.microsoft.com/office/drawing/2014/main" id="{F233BA85-6217-F040-9273-FBA380F840A0}"/>
                </a:ext>
              </a:extLst>
            </p:cNvPr>
            <p:cNvCxnSpPr>
              <a:cxnSpLocks/>
              <a:stCxn id="34" idx="0"/>
            </p:cNvCxnSpPr>
            <p:nvPr/>
          </p:nvCxnSpPr>
          <p:spPr bwMode="auto">
            <a:xfrm flipV="1">
              <a:off x="4570406" y="2768598"/>
              <a:ext cx="0" cy="234207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E76E4CDB-0B01-B546-B9E8-5B858F69D994}"/>
              </a:ext>
            </a:extLst>
          </p:cNvPr>
          <p:cNvGrpSpPr/>
          <p:nvPr/>
        </p:nvGrpSpPr>
        <p:grpSpPr>
          <a:xfrm>
            <a:off x="3755864" y="2464094"/>
            <a:ext cx="901421" cy="577960"/>
            <a:chOff x="4143376" y="2727800"/>
            <a:chExt cx="901421" cy="57796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EE50846-433D-AD46-8C77-99AA3321D0E3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if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Z</a:t>
              </a:r>
            </a:p>
          </p:txBody>
        </p:sp>
        <p:cxnSp>
          <p:nvCxnSpPr>
            <p:cNvPr id="39" name="Conector de Seta Reta 38">
              <a:extLst>
                <a:ext uri="{FF2B5EF4-FFF2-40B4-BE49-F238E27FC236}">
                  <a16:creationId xmlns:a16="http://schemas.microsoft.com/office/drawing/2014/main" id="{B801F725-3FB8-2A47-AC3B-F78D3A0C01BB}"/>
                </a:ext>
              </a:extLst>
            </p:cNvPr>
            <p:cNvCxnSpPr>
              <a:cxnSpLocks/>
              <a:stCxn id="38" idx="0"/>
              <a:endCxn id="34" idx="3"/>
            </p:cNvCxnSpPr>
            <p:nvPr/>
          </p:nvCxnSpPr>
          <p:spPr bwMode="auto">
            <a:xfrm flipV="1">
              <a:off x="4570406" y="2727800"/>
              <a:ext cx="474391" cy="275005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40" name="Agrupar 39">
            <a:extLst>
              <a:ext uri="{FF2B5EF4-FFF2-40B4-BE49-F238E27FC236}">
                <a16:creationId xmlns:a16="http://schemas.microsoft.com/office/drawing/2014/main" id="{95B80468-F7F7-FB47-A7A8-051B92E850C2}"/>
              </a:ext>
            </a:extLst>
          </p:cNvPr>
          <p:cNvGrpSpPr/>
          <p:nvPr/>
        </p:nvGrpSpPr>
        <p:grpSpPr>
          <a:xfrm>
            <a:off x="3137921" y="2997687"/>
            <a:ext cx="854060" cy="626065"/>
            <a:chOff x="4153104" y="2358679"/>
            <a:chExt cx="854060" cy="62606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6AC43D0-6FFE-D94B-A30E-79FDE201D8C2}"/>
                </a:ext>
              </a:extLst>
            </p:cNvPr>
            <p:cNvSpPr/>
            <p:nvPr/>
          </p:nvSpPr>
          <p:spPr bwMode="auto">
            <a:xfrm>
              <a:off x="4153104" y="2681789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f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(</a:t>
              </a: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U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)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42" name="Conector de Seta Reta 41">
              <a:extLst>
                <a:ext uri="{FF2B5EF4-FFF2-40B4-BE49-F238E27FC236}">
                  <a16:creationId xmlns:a16="http://schemas.microsoft.com/office/drawing/2014/main" id="{4B724163-EC26-0C4F-9BF9-CC7FF766C9BF}"/>
                </a:ext>
              </a:extLst>
            </p:cNvPr>
            <p:cNvCxnSpPr>
              <a:cxnSpLocks/>
              <a:stCxn id="41" idx="0"/>
              <a:endCxn id="38" idx="3"/>
            </p:cNvCxnSpPr>
            <p:nvPr/>
          </p:nvCxnSpPr>
          <p:spPr bwMode="auto">
            <a:xfrm flipV="1">
              <a:off x="4580134" y="2358679"/>
              <a:ext cx="315987" cy="323110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8EDABEB7-C254-D447-9B92-BF405090C991}"/>
              </a:ext>
            </a:extLst>
          </p:cNvPr>
          <p:cNvSpPr/>
          <p:nvPr/>
        </p:nvSpPr>
        <p:spPr bwMode="auto">
          <a:xfrm>
            <a:off x="3941478" y="3846114"/>
            <a:ext cx="332000" cy="346234"/>
          </a:xfrm>
          <a:prstGeom prst="ellipse">
            <a:avLst/>
          </a:prstGeom>
          <a:solidFill>
            <a:srgbClr val="FFC000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60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endParaRPr kumimoji="0" lang="pt-BR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5" name="Conector de Seta Reta 44">
            <a:extLst>
              <a:ext uri="{FF2B5EF4-FFF2-40B4-BE49-F238E27FC236}">
                <a16:creationId xmlns:a16="http://schemas.microsoft.com/office/drawing/2014/main" id="{A80BEC38-64EF-8E4A-9533-D0C65206A14C}"/>
              </a:ext>
            </a:extLst>
          </p:cNvPr>
          <p:cNvCxnSpPr>
            <a:cxnSpLocks/>
            <a:stCxn id="44" idx="1"/>
            <a:endCxn id="41" idx="4"/>
          </p:cNvCxnSpPr>
          <p:nvPr/>
        </p:nvCxnSpPr>
        <p:spPr bwMode="auto">
          <a:xfrm flipH="1" flipV="1">
            <a:off x="3564951" y="3623752"/>
            <a:ext cx="425147" cy="273067"/>
          </a:xfrm>
          <a:prstGeom prst="straightConnector1">
            <a:avLst/>
          </a:prstGeom>
          <a:noFill/>
          <a:ln w="1587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C473D710-136D-6743-A2FB-64DF9B768A4C}"/>
              </a:ext>
            </a:extLst>
          </p:cNvPr>
          <p:cNvGrpSpPr/>
          <p:nvPr/>
        </p:nvGrpSpPr>
        <p:grpSpPr>
          <a:xfrm>
            <a:off x="5300108" y="2464094"/>
            <a:ext cx="1066499" cy="602927"/>
            <a:chOff x="3930937" y="2702833"/>
            <a:chExt cx="1066499" cy="602927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21033E0A-0E81-F34D-9E71-E97E49BADA0F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while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 W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48" name="Conector de Seta Reta 47">
              <a:extLst>
                <a:ext uri="{FF2B5EF4-FFF2-40B4-BE49-F238E27FC236}">
                  <a16:creationId xmlns:a16="http://schemas.microsoft.com/office/drawing/2014/main" id="{583CB18C-5A7B-6945-AC7A-7F10670316FA}"/>
                </a:ext>
              </a:extLst>
            </p:cNvPr>
            <p:cNvCxnSpPr>
              <a:cxnSpLocks/>
              <a:stCxn id="47" idx="0"/>
              <a:endCxn id="34" idx="5"/>
            </p:cNvCxnSpPr>
            <p:nvPr/>
          </p:nvCxnSpPr>
          <p:spPr bwMode="auto">
            <a:xfrm flipH="1" flipV="1">
              <a:off x="3930937" y="2702833"/>
              <a:ext cx="639469" cy="299972"/>
            </a:xfrm>
            <a:prstGeom prst="straightConnector1">
              <a:avLst/>
            </a:prstGeom>
            <a:noFill/>
            <a:ln w="15875" cap="flat" cmpd="sng" algn="ctr">
              <a:solidFill>
                <a:srgbClr val="FF0000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52" name="Agrupar 51">
            <a:extLst>
              <a:ext uri="{FF2B5EF4-FFF2-40B4-BE49-F238E27FC236}">
                <a16:creationId xmlns:a16="http://schemas.microsoft.com/office/drawing/2014/main" id="{314D3B72-BE9A-3746-926B-0E953D13AF2C}"/>
              </a:ext>
            </a:extLst>
          </p:cNvPr>
          <p:cNvGrpSpPr/>
          <p:nvPr/>
        </p:nvGrpSpPr>
        <p:grpSpPr>
          <a:xfrm>
            <a:off x="4549932" y="5189216"/>
            <a:ext cx="854060" cy="494785"/>
            <a:chOff x="4143376" y="2810975"/>
            <a:chExt cx="854060" cy="494785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B8971EE6-B81B-7A48-B39B-D0C0145CFC94}"/>
                </a:ext>
              </a:extLst>
            </p:cNvPr>
            <p:cNvSpPr/>
            <p:nvPr/>
          </p:nvSpPr>
          <p:spPr bwMode="auto">
            <a:xfrm>
              <a:off x="4143376" y="3002805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f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(</a:t>
              </a: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y</a:t>
              </a:r>
              <a:r>
                <a:rPr lang="pt-BR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)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54" name="Conector de Seta Reta 53">
              <a:extLst>
                <a:ext uri="{FF2B5EF4-FFF2-40B4-BE49-F238E27FC236}">
                  <a16:creationId xmlns:a16="http://schemas.microsoft.com/office/drawing/2014/main" id="{C24FD6A4-E654-1E48-8185-6D39618144A2}"/>
                </a:ext>
              </a:extLst>
            </p:cNvPr>
            <p:cNvCxnSpPr>
              <a:cxnSpLocks/>
              <a:stCxn id="53" idx="0"/>
              <a:endCxn id="67" idx="4"/>
            </p:cNvCxnSpPr>
            <p:nvPr/>
          </p:nvCxnSpPr>
          <p:spPr bwMode="auto">
            <a:xfrm flipV="1">
              <a:off x="4570406" y="2810975"/>
              <a:ext cx="0" cy="191830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55" name="Agrupar 54">
            <a:extLst>
              <a:ext uri="{FF2B5EF4-FFF2-40B4-BE49-F238E27FC236}">
                <a16:creationId xmlns:a16="http://schemas.microsoft.com/office/drawing/2014/main" id="{91D8A1D6-DD26-3949-9C7F-91D79A2F1AE5}"/>
              </a:ext>
            </a:extLst>
          </p:cNvPr>
          <p:cNvGrpSpPr/>
          <p:nvPr/>
        </p:nvGrpSpPr>
        <p:grpSpPr>
          <a:xfrm>
            <a:off x="4551165" y="5684001"/>
            <a:ext cx="854060" cy="571225"/>
            <a:chOff x="4085011" y="1909862"/>
            <a:chExt cx="854060" cy="571225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2C4BB016-89C0-A440-85E7-D0E4B3C72620}"/>
                </a:ext>
              </a:extLst>
            </p:cNvPr>
            <p:cNvSpPr/>
            <p:nvPr/>
          </p:nvSpPr>
          <p:spPr bwMode="auto">
            <a:xfrm>
              <a:off x="4085011" y="2134853"/>
              <a:ext cx="854060" cy="346234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600" b="1" dirty="0">
                  <a:latin typeface="Calibri" panose="020F0502020204030204" pitchFamily="34" charset="0"/>
                  <a:cs typeface="Calibri" panose="020F0502020204030204" pitchFamily="34" charset="0"/>
                </a:rPr>
                <a:t>STOP</a:t>
              </a:r>
              <a:endParaRPr kumimoji="0" lang="pt-BR" sz="16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57" name="Conector de Seta Reta 56">
              <a:extLst>
                <a:ext uri="{FF2B5EF4-FFF2-40B4-BE49-F238E27FC236}">
                  <a16:creationId xmlns:a16="http://schemas.microsoft.com/office/drawing/2014/main" id="{64E61CDB-FE0D-A344-9A2D-A96865119B01}"/>
                </a:ext>
              </a:extLst>
            </p:cNvPr>
            <p:cNvCxnSpPr>
              <a:cxnSpLocks/>
              <a:stCxn id="56" idx="0"/>
              <a:endCxn id="53" idx="4"/>
            </p:cNvCxnSpPr>
            <p:nvPr/>
          </p:nvCxnSpPr>
          <p:spPr bwMode="auto">
            <a:xfrm flipH="1" flipV="1">
              <a:off x="4510808" y="1909862"/>
              <a:ext cx="1233" cy="224991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cxnSp>
        <p:nvCxnSpPr>
          <p:cNvPr id="64" name="Conector de Seta Reta 63">
            <a:extLst>
              <a:ext uri="{FF2B5EF4-FFF2-40B4-BE49-F238E27FC236}">
                <a16:creationId xmlns:a16="http://schemas.microsoft.com/office/drawing/2014/main" id="{7EC52E31-4431-3346-ADB5-7D144F4599F0}"/>
              </a:ext>
            </a:extLst>
          </p:cNvPr>
          <p:cNvCxnSpPr>
            <a:cxnSpLocks/>
            <a:stCxn id="44" idx="7"/>
            <a:endCxn id="38" idx="5"/>
          </p:cNvCxnSpPr>
          <p:nvPr/>
        </p:nvCxnSpPr>
        <p:spPr bwMode="auto">
          <a:xfrm flipV="1">
            <a:off x="4224858" y="2997687"/>
            <a:ext cx="259992" cy="899132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B24F561-E46E-AD4B-82DA-E643CC7632BA}"/>
              </a:ext>
            </a:extLst>
          </p:cNvPr>
          <p:cNvSpPr/>
          <p:nvPr/>
        </p:nvSpPr>
        <p:spPr bwMode="auto">
          <a:xfrm>
            <a:off x="4810962" y="4842982"/>
            <a:ext cx="332000" cy="346234"/>
          </a:xfrm>
          <a:prstGeom prst="ellipse">
            <a:avLst/>
          </a:prstGeom>
          <a:solidFill>
            <a:srgbClr val="FFC000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60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endParaRPr kumimoji="0" lang="pt-BR" sz="16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68" name="Conector de Seta Reta 67">
            <a:extLst>
              <a:ext uri="{FF2B5EF4-FFF2-40B4-BE49-F238E27FC236}">
                <a16:creationId xmlns:a16="http://schemas.microsoft.com/office/drawing/2014/main" id="{359D44FF-43DD-364B-8A24-68F0D905E934}"/>
              </a:ext>
            </a:extLst>
          </p:cNvPr>
          <p:cNvCxnSpPr>
            <a:cxnSpLocks/>
            <a:stCxn id="67" idx="1"/>
            <a:endCxn id="44" idx="5"/>
          </p:cNvCxnSpPr>
          <p:nvPr/>
        </p:nvCxnSpPr>
        <p:spPr bwMode="auto">
          <a:xfrm flipH="1" flipV="1">
            <a:off x="4224858" y="4141643"/>
            <a:ext cx="634724" cy="752044"/>
          </a:xfrm>
          <a:prstGeom prst="straightConnector1">
            <a:avLst/>
          </a:prstGeom>
          <a:noFill/>
          <a:ln w="1587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grpSp>
        <p:nvGrpSpPr>
          <p:cNvPr id="76" name="Agrupar 75">
            <a:extLst>
              <a:ext uri="{FF2B5EF4-FFF2-40B4-BE49-F238E27FC236}">
                <a16:creationId xmlns:a16="http://schemas.microsoft.com/office/drawing/2014/main" id="{AA80B218-19F2-F946-8262-2ADF3B8FE490}"/>
              </a:ext>
            </a:extLst>
          </p:cNvPr>
          <p:cNvGrpSpPr/>
          <p:nvPr/>
        </p:nvGrpSpPr>
        <p:grpSpPr>
          <a:xfrm>
            <a:off x="5518958" y="3067023"/>
            <a:ext cx="854060" cy="572505"/>
            <a:chOff x="4172558" y="2402511"/>
            <a:chExt cx="854060" cy="572505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A27242FC-05D3-4345-926F-8F1F09E7F712}"/>
                </a:ext>
              </a:extLst>
            </p:cNvPr>
            <p:cNvSpPr/>
            <p:nvPr/>
          </p:nvSpPr>
          <p:spPr bwMode="auto">
            <a:xfrm>
              <a:off x="4172558" y="2672061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if</a:t>
              </a:r>
              <a:r>
                <a:rPr kumimoji="0" lang="pt-BR" sz="140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V</a:t>
              </a:r>
            </a:p>
          </p:txBody>
        </p:sp>
        <p:cxnSp>
          <p:nvCxnSpPr>
            <p:cNvPr id="78" name="Conector de Seta Reta 77">
              <a:extLst>
                <a:ext uri="{FF2B5EF4-FFF2-40B4-BE49-F238E27FC236}">
                  <a16:creationId xmlns:a16="http://schemas.microsoft.com/office/drawing/2014/main" id="{27727B08-0E1D-804D-8F1F-6FA318F6E595}"/>
                </a:ext>
              </a:extLst>
            </p:cNvPr>
            <p:cNvCxnSpPr>
              <a:cxnSpLocks/>
              <a:stCxn id="77" idx="0"/>
            </p:cNvCxnSpPr>
            <p:nvPr/>
          </p:nvCxnSpPr>
          <p:spPr bwMode="auto">
            <a:xfrm flipV="1">
              <a:off x="4599588" y="2402511"/>
              <a:ext cx="114344" cy="269550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grpSp>
        <p:nvGrpSpPr>
          <p:cNvPr id="79" name="Agrupar 78">
            <a:extLst>
              <a:ext uri="{FF2B5EF4-FFF2-40B4-BE49-F238E27FC236}">
                <a16:creationId xmlns:a16="http://schemas.microsoft.com/office/drawing/2014/main" id="{1CC66402-CD37-224D-B685-836C91B21FEF}"/>
              </a:ext>
            </a:extLst>
          </p:cNvPr>
          <p:cNvGrpSpPr/>
          <p:nvPr/>
        </p:nvGrpSpPr>
        <p:grpSpPr>
          <a:xfrm>
            <a:off x="5902968" y="3595161"/>
            <a:ext cx="854060" cy="546151"/>
            <a:chOff x="4143376" y="2496961"/>
            <a:chExt cx="854060" cy="546151"/>
          </a:xfrm>
        </p:grpSpPr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FE3C0070-8F5A-8149-ACF5-A553CE4AF08A}"/>
                </a:ext>
              </a:extLst>
            </p:cNvPr>
            <p:cNvSpPr/>
            <p:nvPr/>
          </p:nvSpPr>
          <p:spPr bwMode="auto">
            <a:xfrm>
              <a:off x="4143376" y="2740157"/>
              <a:ext cx="854060" cy="302955"/>
            </a:xfrm>
            <a:prstGeom prst="ellips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pt-BR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return</a:t>
              </a:r>
              <a:endParaRPr kumimoji="0" lang="pt-BR" sz="14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81" name="Conector de Seta Reta 80">
              <a:extLst>
                <a:ext uri="{FF2B5EF4-FFF2-40B4-BE49-F238E27FC236}">
                  <a16:creationId xmlns:a16="http://schemas.microsoft.com/office/drawing/2014/main" id="{18EC554F-B12E-A54E-B572-F709F8F27ECB}"/>
                </a:ext>
              </a:extLst>
            </p:cNvPr>
            <p:cNvCxnSpPr>
              <a:cxnSpLocks/>
              <a:stCxn id="80" idx="0"/>
              <a:endCxn id="77" idx="5"/>
            </p:cNvCxnSpPr>
            <p:nvPr/>
          </p:nvCxnSpPr>
          <p:spPr bwMode="auto">
            <a:xfrm flipH="1" flipV="1">
              <a:off x="4488352" y="2496961"/>
              <a:ext cx="82054" cy="243196"/>
            </a:xfrm>
            <a:prstGeom prst="straightConnector1">
              <a:avLst/>
            </a:prstGeom>
            <a:noFill/>
            <a:ln w="15875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cxnSp>
        <p:nvCxnSpPr>
          <p:cNvPr id="83" name="Conector de Seta Reta 82">
            <a:extLst>
              <a:ext uri="{FF2B5EF4-FFF2-40B4-BE49-F238E27FC236}">
                <a16:creationId xmlns:a16="http://schemas.microsoft.com/office/drawing/2014/main" id="{1E188E7E-86B8-3147-B144-B38ED2D6ED9F}"/>
              </a:ext>
            </a:extLst>
          </p:cNvPr>
          <p:cNvCxnSpPr>
            <a:cxnSpLocks/>
            <a:stCxn id="56" idx="6"/>
            <a:endCxn id="80" idx="4"/>
          </p:cNvCxnSpPr>
          <p:nvPr/>
        </p:nvCxnSpPr>
        <p:spPr bwMode="auto">
          <a:xfrm flipV="1">
            <a:off x="5405225" y="4141312"/>
            <a:ext cx="924773" cy="1940797"/>
          </a:xfrm>
          <a:prstGeom prst="straightConnector1">
            <a:avLst/>
          </a:prstGeom>
          <a:noFill/>
          <a:ln w="1587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/>
          </a:ln>
          <a:effectLst/>
        </p:spPr>
      </p:cxnSp>
      <p:cxnSp>
        <p:nvCxnSpPr>
          <p:cNvPr id="84" name="Conector de Seta Reta 83">
            <a:extLst>
              <a:ext uri="{FF2B5EF4-FFF2-40B4-BE49-F238E27FC236}">
                <a16:creationId xmlns:a16="http://schemas.microsoft.com/office/drawing/2014/main" id="{FD94CEBB-FE6A-4045-98AC-337E44AF7937}"/>
              </a:ext>
            </a:extLst>
          </p:cNvPr>
          <p:cNvCxnSpPr>
            <a:cxnSpLocks/>
            <a:stCxn id="47" idx="3"/>
            <a:endCxn id="77" idx="1"/>
          </p:cNvCxnSpPr>
          <p:nvPr/>
        </p:nvCxnSpPr>
        <p:spPr bwMode="auto">
          <a:xfrm>
            <a:off x="5637621" y="3022654"/>
            <a:ext cx="6411" cy="358286"/>
          </a:xfrm>
          <a:prstGeom prst="straightConnector1">
            <a:avLst/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105" name="Retângulo 104">
            <a:extLst>
              <a:ext uri="{FF2B5EF4-FFF2-40B4-BE49-F238E27FC236}">
                <a16:creationId xmlns:a16="http://schemas.microsoft.com/office/drawing/2014/main" id="{3A7496CA-6A63-E547-8FD3-3BB76D68BE77}"/>
              </a:ext>
            </a:extLst>
          </p:cNvPr>
          <p:cNvSpPr/>
          <p:nvPr/>
        </p:nvSpPr>
        <p:spPr bwMode="auto">
          <a:xfrm>
            <a:off x="5082087" y="2596601"/>
            <a:ext cx="1830638" cy="2138954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06" name="Retângulo 105">
            <a:extLst>
              <a:ext uri="{FF2B5EF4-FFF2-40B4-BE49-F238E27FC236}">
                <a16:creationId xmlns:a16="http://schemas.microsoft.com/office/drawing/2014/main" id="{64AD8243-BF0C-C848-9929-DF9710BE3C5B}"/>
              </a:ext>
            </a:extLst>
          </p:cNvPr>
          <p:cNvSpPr/>
          <p:nvPr/>
        </p:nvSpPr>
        <p:spPr bwMode="auto">
          <a:xfrm>
            <a:off x="3023710" y="2592499"/>
            <a:ext cx="1858266" cy="2138955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9" name="Retângulo 58">
            <a:extLst>
              <a:ext uri="{FF2B5EF4-FFF2-40B4-BE49-F238E27FC236}">
                <a16:creationId xmlns:a16="http://schemas.microsoft.com/office/drawing/2014/main" id="{5E8935ED-A07E-6247-A162-AE2A31F17E5B}"/>
              </a:ext>
            </a:extLst>
          </p:cNvPr>
          <p:cNvSpPr/>
          <p:nvPr/>
        </p:nvSpPr>
        <p:spPr>
          <a:xfrm>
            <a:off x="512602" y="1343667"/>
            <a:ext cx="2298400" cy="2462213"/>
          </a:xfrm>
          <a:prstGeom prst="rect">
            <a:avLst/>
          </a:prstGeom>
          <a:solidFill>
            <a:srgbClr val="FFFF99"/>
          </a:solidFill>
        </p:spPr>
        <p:txBody>
          <a:bodyPr wrap="square">
            <a:spAutoFit/>
          </a:bodyPr>
          <a:lstStyle/>
          <a:p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void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Y;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(X()) {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(Z())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           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f(U);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}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pt-BR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w</a:t>
            </a:r>
            <a:r>
              <a:rPr lang="en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hile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(W())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(V())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  f(Y); </a:t>
            </a:r>
          </a:p>
          <a:p>
            <a:r>
              <a:rPr lang="en" sz="14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pt-BR" sz="1400" dirty="0"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60" name="Conector em Curva 59">
            <a:extLst>
              <a:ext uri="{FF2B5EF4-FFF2-40B4-BE49-F238E27FC236}">
                <a16:creationId xmlns:a16="http://schemas.microsoft.com/office/drawing/2014/main" id="{9D7DE1EC-7C67-6B46-B438-357003F6DAC6}"/>
              </a:ext>
            </a:extLst>
          </p:cNvPr>
          <p:cNvCxnSpPr/>
          <p:nvPr/>
        </p:nvCxnSpPr>
        <p:spPr bwMode="auto">
          <a:xfrm rot="10800000" flipV="1">
            <a:off x="4976963" y="2915544"/>
            <a:ext cx="535585" cy="1927438"/>
          </a:xfrm>
          <a:prstGeom prst="curvedConnector2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670421195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design">
  <a:themeElements>
    <a:clrScheme name="Standard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Standard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29019</TotalTime>
  <Words>1747</Words>
  <Application>Microsoft Macintosh PowerPoint</Application>
  <PresentationFormat>Apresentação na tela (4:3)</PresentationFormat>
  <Paragraphs>458</Paragraphs>
  <Slides>25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25</vt:i4>
      </vt:variant>
    </vt:vector>
  </HeadingPairs>
  <TitlesOfParts>
    <vt:vector size="29" baseType="lpstr">
      <vt:lpstr>Calibri</vt:lpstr>
      <vt:lpstr>Consolas</vt:lpstr>
      <vt:lpstr>Times New Roman</vt:lpstr>
      <vt:lpstr>Standarddesign</vt:lpstr>
      <vt:lpstr>Apresentação do PowerPoint</vt:lpstr>
      <vt:lpstr>Introdução</vt:lpstr>
      <vt:lpstr>Árvores de Sintaxe Abstrata</vt:lpstr>
      <vt:lpstr>Grafos de Fluxo de Controle (GFC)</vt:lpstr>
      <vt:lpstr>Como fazer um GFC?</vt:lpstr>
      <vt:lpstr>Como fazer um GFC?</vt:lpstr>
      <vt:lpstr>Como fazer um GFC?</vt:lpstr>
      <vt:lpstr>Como fazer um GFC?</vt:lpstr>
      <vt:lpstr>Como fazer um GFC?</vt:lpstr>
      <vt:lpstr>Como fazer um GFC?</vt:lpstr>
      <vt:lpstr>Como fazer um GFC?</vt:lpstr>
      <vt:lpstr>Como fazer um GFC?</vt:lpstr>
      <vt:lpstr>Grafo de Dependência de Programa</vt:lpstr>
      <vt:lpstr>Grafo de Dependência de Programa</vt:lpstr>
      <vt:lpstr>Dominadores</vt:lpstr>
      <vt:lpstr>Dominadores</vt:lpstr>
      <vt:lpstr>Dominadores Imediatos</vt:lpstr>
      <vt:lpstr>Árvore de Dominadores</vt:lpstr>
      <vt:lpstr>Pós-dominadores</vt:lpstr>
      <vt:lpstr>Dependência de Controle</vt:lpstr>
      <vt:lpstr>Dependência de Controle</vt:lpstr>
      <vt:lpstr>Grafo de Dependência de Programa</vt:lpstr>
      <vt:lpstr>Aplicações de Grafos de Dependência</vt:lpstr>
      <vt:lpstr>Grafos de Chamada</vt:lpstr>
      <vt:lpstr>Conclusões</vt:lpstr>
    </vt:vector>
  </TitlesOfParts>
  <Company>Inst.f.Prakt.Informatik (SSW)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Javascript-Anweisungen</dc:title>
  <dc:creator>Mössenböck</dc:creator>
  <cp:lastModifiedBy>Microsoft Office User</cp:lastModifiedBy>
  <cp:revision>834</cp:revision>
  <cp:lastPrinted>2001-09-28T08:52:55Z</cp:lastPrinted>
  <dcterms:created xsi:type="dcterms:W3CDTF">2000-03-12T09:29:13Z</dcterms:created>
  <dcterms:modified xsi:type="dcterms:W3CDTF">2019-03-11T02:39:44Z</dcterms:modified>
</cp:coreProperties>
</file>

<file path=docProps/thumbnail.jpeg>
</file>